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6.xml" ContentType="application/vnd.openxmlformats-officedocument.presentationml.slideLayout+xml"/>
  <Override PartName="/ppt/theme/theme8.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Lst>
  <p:notesMasterIdLst>
    <p:notesMasterId r:id="rId117"/>
  </p:notesMasterIdLst>
  <p:handoutMasterIdLst>
    <p:handoutMasterId r:id="rId118"/>
  </p:handoutMasterIdLst>
  <p:sldIdLst>
    <p:sldId id="2076137268" r:id="rId100"/>
    <p:sldId id="2076137377" r:id="rId101"/>
    <p:sldId id="2076137022" r:id="rId102"/>
    <p:sldId id="2076137392" r:id="rId103"/>
    <p:sldId id="2076137281" r:id="rId104"/>
    <p:sldId id="2076137394" r:id="rId105"/>
    <p:sldId id="2076137408" r:id="rId106"/>
    <p:sldId id="2076137409" r:id="rId107"/>
    <p:sldId id="2076137395" r:id="rId108"/>
    <p:sldId id="2076137410" r:id="rId109"/>
    <p:sldId id="2076137411" r:id="rId110"/>
    <p:sldId id="2076137412" r:id="rId111"/>
    <p:sldId id="2076137413" r:id="rId112"/>
    <p:sldId id="2076137414" r:id="rId113"/>
    <p:sldId id="2076137415" r:id="rId114"/>
    <p:sldId id="2076137405" r:id="rId115"/>
    <p:sldId id="2076137391" r:id="rId116"/>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4B230"/>
    <a:srgbClr val="2075B8"/>
    <a:srgbClr val="243A5E"/>
    <a:srgbClr val="FFFFFF"/>
    <a:srgbClr val="0055AE"/>
    <a:srgbClr val="1B67B7"/>
    <a:srgbClr val="B11900"/>
    <a:srgbClr val="D28E00"/>
    <a:srgbClr val="EE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280E0-61E4-4120-A91E-D3E1D71D0F41}" v="174" dt="2020-07-05T14:11:55.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1" autoAdjust="0"/>
    <p:restoredTop sz="72195" autoAdjust="0"/>
  </p:normalViewPr>
  <p:slideViewPr>
    <p:cSldViewPr snapToObjects="1">
      <p:cViewPr varScale="1">
        <p:scale>
          <a:sx n="81" d="100"/>
          <a:sy n="81" d="100"/>
        </p:scale>
        <p:origin x="1080" y="60"/>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notesMaster" Target="notesMasters/notesMaster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slide" Target="slides/slide13.xml"/><Relationship Id="rId16" Type="http://schemas.openxmlformats.org/officeDocument/2006/relationships/customXml" Target="../customXml/item16.xml"/><Relationship Id="rId107" Type="http://schemas.openxmlformats.org/officeDocument/2006/relationships/slide" Target="slides/slide8.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slide" Target="slides/slide3.xml"/><Relationship Id="rId123" Type="http://schemas.openxmlformats.org/officeDocument/2006/relationships/tableStyles" Target="tableStyles.xml"/><Relationship Id="rId5" Type="http://schemas.openxmlformats.org/officeDocument/2006/relationships/customXml" Target="../customXml/item5.xml"/><Relationship Id="rId90" Type="http://schemas.openxmlformats.org/officeDocument/2006/relationships/slideMaster" Target="slideMasters/slideMaster1.xml"/><Relationship Id="rId95" Type="http://schemas.openxmlformats.org/officeDocument/2006/relationships/slideMaster" Target="slideMasters/slideMaster6.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slide" Target="slides/slide14.xml"/><Relationship Id="rId118" Type="http://schemas.openxmlformats.org/officeDocument/2006/relationships/handoutMaster" Target="handoutMasters/handoutMaster1.xml"/><Relationship Id="rId80" Type="http://schemas.openxmlformats.org/officeDocument/2006/relationships/customXml" Target="../customXml/item80.xml"/><Relationship Id="rId85" Type="http://schemas.openxmlformats.org/officeDocument/2006/relationships/customXml" Target="../customXml/item8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4.xml"/><Relationship Id="rId108" Type="http://schemas.openxmlformats.org/officeDocument/2006/relationships/slide" Target="slides/slide9.xml"/><Relationship Id="rId124" Type="http://schemas.microsoft.com/office/2015/10/relationships/revisionInfo" Target="revisionInfo.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slideMaster" Target="slideMasters/slideMaster2.xml"/><Relationship Id="rId96" Type="http://schemas.openxmlformats.org/officeDocument/2006/relationships/slideMaster" Target="slideMasters/slideMaster7.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15.xml"/><Relationship Id="rId119" Type="http://schemas.openxmlformats.org/officeDocument/2006/relationships/commentAuthors" Target="commentAuthors.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10.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04" Type="http://schemas.openxmlformats.org/officeDocument/2006/relationships/slide" Target="slides/slide5.xml"/><Relationship Id="rId120"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slide" Target="slides/slide11.xml"/><Relationship Id="rId115" Type="http://schemas.openxmlformats.org/officeDocument/2006/relationships/slide" Target="slides/slide16.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1.xml"/><Relationship Id="rId105" Type="http://schemas.openxmlformats.org/officeDocument/2006/relationships/slide" Target="slides/slide6.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Master" Target="slideMasters/slideMaster4.xml"/><Relationship Id="rId98" Type="http://schemas.openxmlformats.org/officeDocument/2006/relationships/slideMaster" Target="slideMasters/slideMaster9.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slide" Target="slides/slide17.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slide" Target="slides/slide12.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2.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21-Oct-21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21-Oct-21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900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https://docs.microsoft.com/en-us/learn/modules/azure-networking-fundamentals/azure-vpn-gateway-fundamentals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37289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https://docs.microsoft.com/en-us/learn/modules/azure-networking-fundamentals/azure-vpn-gateway-fundamentals</a:t>
            </a:r>
          </a:p>
          <a:p>
            <a:pPr marL="0" marR="0" lvl="0" indent="0" algn="l" defTabSz="932218" rtl="0" eaLnBrk="1" fontAlgn="auto" latinLnBrk="0" hangingPunct="1">
              <a:lnSpc>
                <a:spcPct val="90000"/>
              </a:lnSpc>
              <a:spcBef>
                <a:spcPts val="0"/>
              </a:spcBef>
              <a:spcAft>
                <a:spcPts val="340"/>
              </a:spcAft>
              <a:buClrTx/>
              <a:buSzTx/>
              <a:buFontTx/>
              <a:buNone/>
              <a:tabLst/>
              <a:defRPr/>
            </a:pPr>
            <a:r>
              <a:rPr lang="en-US" b="1" i="0" dirty="0">
                <a:solidFill>
                  <a:srgbClr val="171717"/>
                </a:solidFill>
                <a:effectLst/>
                <a:latin typeface="Segoe UI" panose="020B0502040204020203" pitchFamily="34" charset="0"/>
              </a:rPr>
              <a:t>Local network gateway</a:t>
            </a:r>
            <a:r>
              <a:rPr lang="en-US" b="0" i="0" dirty="0">
                <a:solidFill>
                  <a:srgbClr val="171717"/>
                </a:solidFill>
                <a:effectLst/>
                <a:latin typeface="Segoe UI" panose="020B0502040204020203" pitchFamily="34" charset="0"/>
              </a:rPr>
              <a:t>. Create a local network gateway to define the on-premises network's configuration, such as where the VPN gateway will connect and what it will connect to. This configuration includes the on-premises VPN device's public IPv4 address and the on-premises routable networks. This information is used by the VPN gateway to route packets that are destined for on-premises networks through the </a:t>
            </a:r>
            <a:r>
              <a:rPr lang="en-US" b="0" i="0" dirty="0" err="1">
                <a:solidFill>
                  <a:srgbClr val="171717"/>
                </a:solidFill>
                <a:effectLst/>
                <a:latin typeface="Segoe UI" panose="020B0502040204020203" pitchFamily="34" charset="0"/>
              </a:rPr>
              <a:t>IPSec</a:t>
            </a:r>
            <a:r>
              <a:rPr lang="en-US" b="0" i="0" dirty="0">
                <a:solidFill>
                  <a:srgbClr val="171717"/>
                </a:solidFill>
                <a:effectLst/>
                <a:latin typeface="Segoe UI" panose="020B0502040204020203" pitchFamily="34" charset="0"/>
              </a:rPr>
              <a:t> tunnel.</a:t>
            </a:r>
          </a:p>
          <a:p>
            <a:endParaRPr lang="en-US"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64070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https://docs.microsoft.com/en-us/learn/modules/azure-networking-fundamentals/azure-vpn-gateway-fundamentals</a:t>
            </a:r>
          </a:p>
          <a:p>
            <a:endParaRPr lang="en-US"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77337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https://docs.microsoft.com/en-us/learn/modules/azure-networking-fundamentals/express-route-fundamentals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66060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https://docs.microsoft.com/en-us/learn/modules/azure-networking-fundamentals/express-route-fundamentals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0428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5538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839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3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16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https://docs.microsoft.com/en-us/learn/modules/azure-networking-fundamentals/azure-virtual-network-fundamentals</a:t>
            </a:r>
          </a:p>
          <a:p>
            <a:r>
              <a:rPr lang="en-GB" sz="900" dirty="0"/>
              <a:t>Be familiar with basic networking terms such as IP/Gateway/DNS/</a:t>
            </a:r>
            <a:r>
              <a:rPr lang="en-GB" sz="900" dirty="0" err="1"/>
              <a:t>Subents</a:t>
            </a:r>
            <a:r>
              <a:rPr lang="en-GB" sz="900" dirty="0"/>
              <a:t>/CIDR addresses.</a:t>
            </a:r>
          </a:p>
          <a:p>
            <a:r>
              <a:rPr lang="en-GB" sz="900" b="1" dirty="0"/>
              <a:t>CIDR</a:t>
            </a:r>
            <a:r>
              <a:rPr lang="en-GB" sz="900" dirty="0"/>
              <a:t> (Classless Inter-Domain Routing), </a:t>
            </a:r>
            <a:r>
              <a:rPr lang="en-US" b="0" i="0" dirty="0">
                <a:solidFill>
                  <a:srgbClr val="4D5156"/>
                </a:solidFill>
                <a:effectLst/>
                <a:latin typeface="arial" panose="020B0604020202020204" pitchFamily="34" charset="0"/>
              </a:rPr>
              <a:t>method for allocating IP addresses and for IP routing</a:t>
            </a:r>
            <a:endParaRPr lang="en-GB" sz="900" dirty="0"/>
          </a:p>
          <a:p>
            <a:endParaRPr lang="en-GB" sz="900"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258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dirty="0"/>
              <a:t>https://docs.microsoft.com/en-us/learn/modules/azure-networking-fundamentals/azure-virtual-network-fundamentals</a:t>
            </a:r>
          </a:p>
          <a:p>
            <a:r>
              <a:rPr lang="en-GB" sz="900" b="1" dirty="0"/>
              <a:t>Useful tools</a:t>
            </a:r>
          </a:p>
          <a:p>
            <a:pPr marL="171450" indent="-171450">
              <a:buFont typeface="Arial" panose="020B0604020202020204" pitchFamily="34" charset="0"/>
              <a:buChar char="•"/>
            </a:pPr>
            <a:r>
              <a:rPr lang="en-GB" dirty="0"/>
              <a:t>https://www.davidc.net/sites/default/subnets/subnets.html</a:t>
            </a:r>
          </a:p>
          <a:p>
            <a:pPr marL="171450" indent="-171450">
              <a:buFont typeface="Arial" panose="020B0604020202020204" pitchFamily="34" charset="0"/>
              <a:buChar char="•"/>
            </a:pPr>
            <a:endParaRPr lang="en-GB" sz="900" dirty="0"/>
          </a:p>
          <a:p>
            <a:pPr marL="0" indent="0">
              <a:buFont typeface="Arial" panose="020B0604020202020204" pitchFamily="34" charset="0"/>
              <a:buNone/>
            </a:pPr>
            <a:r>
              <a:rPr lang="en-GB" sz="900" dirty="0"/>
              <a:t>Other Notes:</a:t>
            </a:r>
          </a:p>
          <a:p>
            <a:pPr marL="0" indent="0">
              <a:buFont typeface="Arial" panose="020B0604020202020204" pitchFamily="34" charset="0"/>
              <a:buNone/>
            </a:pPr>
            <a:r>
              <a:rPr lang="en-US" b="1" i="0" dirty="0">
                <a:solidFill>
                  <a:srgbClr val="171717"/>
                </a:solidFill>
                <a:effectLst/>
                <a:latin typeface="Segoe UI" panose="020B0502040204020203" pitchFamily="34" charset="0"/>
              </a:rPr>
              <a:t>Border Gateway Protocol (BGP)</a:t>
            </a:r>
            <a:r>
              <a:rPr lang="en-US" b="0" i="0" dirty="0">
                <a:solidFill>
                  <a:srgbClr val="171717"/>
                </a:solidFill>
                <a:effectLst/>
                <a:latin typeface="Segoe UI" panose="020B0502040204020203" pitchFamily="34" charset="0"/>
              </a:rPr>
              <a:t> works with Azure VPN gateways or ExpressRoute to propagate on-premises BGP routes to Azure virtual networks.</a:t>
            </a:r>
          </a:p>
          <a:p>
            <a:pPr marL="0" indent="0">
              <a:buFont typeface="Arial" panose="020B0604020202020204" pitchFamily="34" charset="0"/>
              <a:buNone/>
            </a:pPr>
            <a:r>
              <a:rPr lang="en-US" b="1" i="0" dirty="0">
                <a:solidFill>
                  <a:srgbClr val="171717"/>
                </a:solidFill>
                <a:effectLst/>
                <a:latin typeface="Segoe UI" panose="020B0502040204020203" pitchFamily="34" charset="0"/>
              </a:rPr>
              <a:t>Peering</a:t>
            </a:r>
            <a:r>
              <a:rPr lang="en-US" b="0" i="0" dirty="0">
                <a:solidFill>
                  <a:srgbClr val="171717"/>
                </a:solidFill>
                <a:effectLst/>
                <a:latin typeface="Segoe UI" panose="020B0502040204020203" pitchFamily="34" charset="0"/>
              </a:rPr>
              <a:t> enables resources in each virtual network to communicate with each other.</a:t>
            </a:r>
            <a:endParaRPr lang="en-GB" sz="900" dirty="0"/>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29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https://docs.microsoft.com/en-us/learn/modules/azure-networking-fundamentals/azure-virtual-network-fundamentals</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16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https://docs.microsoft.com/en-us/learn/modules/azure-networking-fundamentals/azure-vpn-gateway-fundamentals</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444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https://docs.microsoft.com/en-us/learn/modules/azure-networking-fundamentals/azure-vpn-gateway-fundamentals</a:t>
            </a:r>
          </a:p>
          <a:p>
            <a:r>
              <a:rPr lang="en-US" b="1" dirty="0"/>
              <a:t>VPN Types details: </a:t>
            </a:r>
            <a:r>
              <a:rPr lang="en-US" dirty="0"/>
              <a:t>https://docs.microsoft.com/en-us/azure/vpn-gateway/vpn-gateway-connect-multiple-policybased-rm-ps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140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2" y="6720227"/>
            <a:ext cx="262462" cy="253221"/>
          </a:xfrm>
          <a:prstGeom prst="rect">
            <a:avLst/>
          </a:prstGeom>
        </p:spPr>
      </p:pic>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ertified Trainer Network - Posts | Facebook">
            <a:extLst>
              <a:ext uri="{FF2B5EF4-FFF2-40B4-BE49-F238E27FC236}">
                <a16:creationId xmlns:a16="http://schemas.microsoft.com/office/drawing/2014/main" id="{841C2A77-3797-4B8F-858A-1D60F4088A05}"/>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37374E8-0569-49EE-A6A3-FEBF84DA2C19}"/>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E0A8B10-8998-444C-9BC5-83EE1FF20732}"/>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2E30E18D-4B05-4347-9A34-FD32D45A9B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89ECDFA4-1FAC-4EB1-AE3D-62CD6FBEE2A3}"/>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A1A90C7E-E0DC-4D84-BF71-8E5AC77E13A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Certified Trainer Network - Posts | Facebook">
            <a:extLst>
              <a:ext uri="{FF2B5EF4-FFF2-40B4-BE49-F238E27FC236}">
                <a16:creationId xmlns:a16="http://schemas.microsoft.com/office/drawing/2014/main" id="{1F539873-BA7C-4876-9956-A588A8E238E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32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 id="2147489818" r:id="rId2"/>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GB" dirty="0"/>
              <a:t>Module 1: </a:t>
            </a:r>
          </a:p>
        </p:txBody>
      </p:sp>
      <p:sp>
        <p:nvSpPr>
          <p:cNvPr id="4" name="Rectangle 3">
            <a:extLst>
              <a:ext uri="{FF2B5EF4-FFF2-40B4-BE49-F238E27FC236}">
                <a16:creationId xmlns:a16="http://schemas.microsoft.com/office/drawing/2014/main" id="{109137B3-9B9C-44EB-932F-9293072877D8}"/>
              </a:ext>
            </a:extLst>
          </p:cNvPr>
          <p:cNvSpPr/>
          <p:nvPr/>
        </p:nvSpPr>
        <p:spPr>
          <a:xfrm>
            <a:off x="150034" y="2502694"/>
            <a:ext cx="12164203" cy="2121222"/>
          </a:xfrm>
          <a:prstGeom prst="rect">
            <a:avLst/>
          </a:prstGeom>
        </p:spPr>
        <p:txBody>
          <a:bodyPr wrap="square">
            <a:spAutoFit/>
          </a:bodyPr>
          <a:lstStyle/>
          <a:p>
            <a:pPr lvl="0" defTabSz="931033">
              <a:defRPr/>
            </a:pPr>
            <a:r>
              <a:rPr lang="en-GB" sz="6592" dirty="0">
                <a:solidFill>
                  <a:srgbClr val="3C3C3C"/>
                </a:solidFill>
              </a:rPr>
              <a:t>Introduction to Azure Concepts and Core Azure Services</a:t>
            </a: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816894"/>
            <a:ext cx="11889564" cy="4118050"/>
          </a:xfrm>
        </p:spPr>
        <p:txBody>
          <a:bodyPr/>
          <a:lstStyle/>
          <a:p>
            <a:pPr marL="342900" indent="-342900">
              <a:lnSpc>
                <a:spcPct val="100000"/>
              </a:lnSpc>
              <a:buFont typeface="Arial" panose="020B0604020202020204" pitchFamily="34" charset="0"/>
              <a:buChar char="•"/>
            </a:pPr>
            <a:r>
              <a:rPr lang="en-US" sz="2000" dirty="0">
                <a:latin typeface="+mn-lt"/>
              </a:rPr>
              <a:t>Only one VPN Gateway can exist in a VNET, but it can be used to connect multiple locations (other VNETs / On-premises).</a:t>
            </a:r>
          </a:p>
          <a:p>
            <a:pPr marL="342900" indent="-342900">
              <a:lnSpc>
                <a:spcPct val="100000"/>
              </a:lnSpc>
              <a:buFont typeface="Arial" panose="020B0604020202020204" pitchFamily="34" charset="0"/>
              <a:buChar char="•"/>
            </a:pPr>
            <a:r>
              <a:rPr lang="en-US" sz="2000" dirty="0">
                <a:latin typeface="+mn-lt"/>
              </a:rPr>
              <a:t>VPN type: either policy-based or route-based</a:t>
            </a:r>
          </a:p>
          <a:p>
            <a:pPr marL="342900" indent="-342900">
              <a:lnSpc>
                <a:spcPct val="100000"/>
              </a:lnSpc>
              <a:buFont typeface="Arial" panose="020B0604020202020204" pitchFamily="34" charset="0"/>
              <a:buChar char="•"/>
            </a:pPr>
            <a:r>
              <a:rPr lang="en-US" sz="2000" dirty="0">
                <a:latin typeface="+mn-lt"/>
              </a:rPr>
              <a:t>Both types rely on Internet Key Exchange (IKE) and Internet Protocol Security (</a:t>
            </a:r>
            <a:r>
              <a:rPr lang="en-US" sz="2000" dirty="0" err="1">
                <a:latin typeface="+mn-lt"/>
              </a:rPr>
              <a:t>IPSec</a:t>
            </a:r>
            <a:r>
              <a:rPr lang="en-US" sz="2000" dirty="0">
                <a:latin typeface="+mn-lt"/>
              </a:rPr>
              <a:t>) and use a pre-shared key to authenticate.</a:t>
            </a:r>
          </a:p>
          <a:p>
            <a:pPr marL="818623" lvl="3" indent="-342900">
              <a:lnSpc>
                <a:spcPct val="100000"/>
              </a:lnSpc>
              <a:buFont typeface="Wingdings" panose="05000000000000000000" pitchFamily="2" charset="2"/>
              <a:buChar char="§"/>
            </a:pPr>
            <a:r>
              <a:rPr lang="en-US" sz="1800" dirty="0">
                <a:latin typeface="+mn-lt"/>
              </a:rPr>
              <a:t>IKE is used to set up a security association (an agreement of the encryption) between two endpoints. This association is then passed to the </a:t>
            </a:r>
            <a:r>
              <a:rPr lang="en-US" sz="1800" dirty="0" err="1">
                <a:latin typeface="+mn-lt"/>
              </a:rPr>
              <a:t>IPSec</a:t>
            </a:r>
            <a:r>
              <a:rPr lang="en-US" sz="1800" dirty="0">
                <a:latin typeface="+mn-lt"/>
              </a:rPr>
              <a:t> suite, which encrypts and decrypts data packets encapsulated in the VPN tunnel.</a:t>
            </a:r>
          </a:p>
          <a:p>
            <a:pPr marL="342900" indent="-342900">
              <a:lnSpc>
                <a:spcPct val="100000"/>
              </a:lnSpc>
              <a:buFont typeface="Arial" panose="020B0604020202020204" pitchFamily="34" charset="0"/>
              <a:buChar char="•"/>
            </a:pPr>
            <a:r>
              <a:rPr lang="en-US" sz="2000" dirty="0">
                <a:latin typeface="+mn-lt"/>
              </a:rPr>
              <a:t>Policy-based: specify statically the IP address of packets that should be encrypted through each tunnel.</a:t>
            </a:r>
          </a:p>
          <a:p>
            <a:pPr marL="342900" indent="-342900">
              <a:lnSpc>
                <a:spcPct val="100000"/>
              </a:lnSpc>
              <a:buFont typeface="Arial" panose="020B0604020202020204" pitchFamily="34" charset="0"/>
              <a:buChar char="•"/>
            </a:pPr>
            <a:r>
              <a:rPr lang="en-US" sz="2000" dirty="0">
                <a:latin typeface="+mn-lt"/>
              </a:rPr>
              <a:t>Route-based: </a:t>
            </a:r>
            <a:r>
              <a:rPr lang="en-US" sz="2000" dirty="0" err="1">
                <a:latin typeface="+mn-lt"/>
              </a:rPr>
              <a:t>IPSec</a:t>
            </a:r>
            <a:r>
              <a:rPr lang="en-US" sz="2000" dirty="0">
                <a:latin typeface="+mn-lt"/>
              </a:rPr>
              <a:t> tunnels are modeled as a network interface or virtual tunnel interface.</a:t>
            </a:r>
          </a:p>
          <a:p>
            <a:pPr marL="342900" indent="-34290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149408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816894"/>
            <a:ext cx="11889564" cy="861774"/>
          </a:xfrm>
        </p:spPr>
        <p:txBody>
          <a:bodyPr/>
          <a:lstStyle/>
          <a:p>
            <a:pPr marL="342900" indent="-342900">
              <a:lnSpc>
                <a:spcPct val="100000"/>
              </a:lnSpc>
              <a:buFont typeface="Arial" panose="020B0604020202020204" pitchFamily="34" charset="0"/>
              <a:buChar char="•"/>
            </a:pPr>
            <a:r>
              <a:rPr lang="en-US" sz="2000" dirty="0">
                <a:latin typeface="+mn-lt"/>
              </a:rPr>
              <a:t>VPN Gateways comes in different sizes and capabilities</a:t>
            </a:r>
          </a:p>
          <a:p>
            <a:pPr marL="342900" indent="-342900">
              <a:lnSpc>
                <a:spcPct val="100000"/>
              </a:lnSpc>
              <a:buFont typeface="Arial" panose="020B0604020202020204" pitchFamily="34" charset="0"/>
              <a:buChar char="•"/>
            </a:pPr>
            <a:endParaRPr lang="en-US" sz="2000" dirty="0">
              <a:latin typeface="+mn-lt"/>
            </a:endParaRPr>
          </a:p>
        </p:txBody>
      </p:sp>
      <p:pic>
        <p:nvPicPr>
          <p:cNvPr id="3" name="Picture 2">
            <a:extLst>
              <a:ext uri="{FF2B5EF4-FFF2-40B4-BE49-F238E27FC236}">
                <a16:creationId xmlns:a16="http://schemas.microsoft.com/office/drawing/2014/main" id="{D793B0C1-7ADD-40D3-B0A4-E45D05A88690}"/>
              </a:ext>
            </a:extLst>
          </p:cNvPr>
          <p:cNvPicPr>
            <a:picLocks noChangeAspect="1"/>
          </p:cNvPicPr>
          <p:nvPr/>
        </p:nvPicPr>
        <p:blipFill>
          <a:blip r:embed="rId3"/>
          <a:stretch>
            <a:fillRect/>
          </a:stretch>
        </p:blipFill>
        <p:spPr>
          <a:xfrm>
            <a:off x="1560978" y="2426494"/>
            <a:ext cx="9314518"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CAFFE1C-2348-4C9E-8897-B4D9BD5EE153}"/>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spTree>
    <p:extLst>
      <p:ext uri="{BB962C8B-B14F-4D97-AF65-F5344CB8AC3E}">
        <p14:creationId xmlns:p14="http://schemas.microsoft.com/office/powerpoint/2010/main" val="3361890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6705597" cy="4114800"/>
          </a:xfrm>
        </p:spPr>
        <p:txBody>
          <a:bodyPr/>
          <a:lstStyle/>
          <a:p>
            <a:pPr>
              <a:lnSpc>
                <a:spcPct val="100000"/>
              </a:lnSpc>
            </a:pPr>
            <a:r>
              <a:rPr lang="en-US" sz="2000" dirty="0">
                <a:latin typeface="+mn-lt"/>
              </a:rPr>
              <a:t>To deploy a VPN Gateway, you will need the following resources</a:t>
            </a:r>
          </a:p>
          <a:p>
            <a:pPr lvl="2">
              <a:lnSpc>
                <a:spcPct val="100000"/>
              </a:lnSpc>
            </a:pPr>
            <a:r>
              <a:rPr lang="en-US" sz="1800" u="sng" dirty="0">
                <a:latin typeface="+mn-lt"/>
              </a:rPr>
              <a:t>On Azure</a:t>
            </a:r>
          </a:p>
          <a:p>
            <a:pPr marL="566490" lvl="2" indent="-342900">
              <a:lnSpc>
                <a:spcPct val="100000"/>
              </a:lnSpc>
              <a:buFont typeface="Arial" panose="020B0604020202020204" pitchFamily="34" charset="0"/>
              <a:buChar char="•"/>
            </a:pPr>
            <a:r>
              <a:rPr lang="en-US" sz="1800" dirty="0">
                <a:latin typeface="+mn-lt"/>
              </a:rPr>
              <a:t>Virtual Network</a:t>
            </a:r>
          </a:p>
          <a:p>
            <a:pPr marL="566490" lvl="2" indent="-342900">
              <a:lnSpc>
                <a:spcPct val="100000"/>
              </a:lnSpc>
              <a:buFont typeface="Arial" panose="020B0604020202020204" pitchFamily="34" charset="0"/>
              <a:buChar char="•"/>
            </a:pPr>
            <a:r>
              <a:rPr lang="en-US" sz="1800" dirty="0" err="1">
                <a:latin typeface="+mn-lt"/>
              </a:rPr>
              <a:t>GatewaySubnet</a:t>
            </a:r>
            <a:endParaRPr lang="en-US" sz="1800" dirty="0">
              <a:latin typeface="+mn-lt"/>
            </a:endParaRPr>
          </a:p>
          <a:p>
            <a:pPr marL="566490" lvl="2" indent="-342900">
              <a:lnSpc>
                <a:spcPct val="100000"/>
              </a:lnSpc>
              <a:buFont typeface="Arial" panose="020B0604020202020204" pitchFamily="34" charset="0"/>
              <a:buChar char="•"/>
            </a:pPr>
            <a:r>
              <a:rPr lang="en-US" sz="1800" dirty="0">
                <a:latin typeface="+mn-lt"/>
              </a:rPr>
              <a:t>Public IP Address</a:t>
            </a:r>
          </a:p>
          <a:p>
            <a:pPr marL="566490" lvl="2" indent="-342900">
              <a:lnSpc>
                <a:spcPct val="100000"/>
              </a:lnSpc>
              <a:buFont typeface="Arial" panose="020B0604020202020204" pitchFamily="34" charset="0"/>
              <a:buChar char="•"/>
            </a:pPr>
            <a:r>
              <a:rPr lang="en-US" sz="1800" dirty="0">
                <a:latin typeface="+mn-lt"/>
              </a:rPr>
              <a:t>Local Network Gateway</a:t>
            </a:r>
          </a:p>
          <a:p>
            <a:pPr marL="566490" lvl="2" indent="-342900">
              <a:lnSpc>
                <a:spcPct val="100000"/>
              </a:lnSpc>
              <a:buFont typeface="Arial" panose="020B0604020202020204" pitchFamily="34" charset="0"/>
              <a:buChar char="•"/>
            </a:pPr>
            <a:r>
              <a:rPr lang="en-US" sz="1800" dirty="0">
                <a:latin typeface="+mn-lt"/>
              </a:rPr>
              <a:t>Virtual Network Gateway</a:t>
            </a:r>
          </a:p>
          <a:p>
            <a:pPr marL="566490" lvl="2" indent="-342900">
              <a:lnSpc>
                <a:spcPct val="100000"/>
              </a:lnSpc>
              <a:buFont typeface="Arial" panose="020B0604020202020204" pitchFamily="34" charset="0"/>
              <a:buChar char="•"/>
            </a:pPr>
            <a:r>
              <a:rPr lang="en-US" sz="1800" dirty="0">
                <a:latin typeface="+mn-lt"/>
              </a:rPr>
              <a:t>Connection</a:t>
            </a:r>
          </a:p>
          <a:p>
            <a:pPr lvl="2">
              <a:lnSpc>
                <a:spcPct val="100000"/>
              </a:lnSpc>
            </a:pPr>
            <a:r>
              <a:rPr lang="en-US" sz="1800" u="sng" dirty="0">
                <a:latin typeface="+mn-lt"/>
              </a:rPr>
              <a:t>On-Premises</a:t>
            </a:r>
          </a:p>
          <a:p>
            <a:pPr marL="566490" lvl="2" indent="-342900">
              <a:lnSpc>
                <a:spcPct val="100000"/>
              </a:lnSpc>
              <a:buFont typeface="Arial" panose="020B0604020202020204" pitchFamily="34" charset="0"/>
              <a:buChar char="•"/>
            </a:pPr>
            <a:r>
              <a:rPr lang="en-US" sz="1800" dirty="0">
                <a:latin typeface="+mn-lt"/>
              </a:rPr>
              <a:t>A VPN device that support both VPN Types.</a:t>
            </a:r>
          </a:p>
          <a:p>
            <a:pPr marL="566490" lvl="2" indent="-342900">
              <a:lnSpc>
                <a:spcPct val="100000"/>
              </a:lnSpc>
              <a:buFont typeface="Arial" panose="020B0604020202020204" pitchFamily="34" charset="0"/>
              <a:buChar char="•"/>
            </a:pPr>
            <a:r>
              <a:rPr lang="en-US" sz="1800" dirty="0">
                <a:latin typeface="+mn-lt"/>
              </a:rPr>
              <a:t>A Public-facing IP address (IPv4).</a:t>
            </a:r>
          </a:p>
          <a:p>
            <a:pPr marL="342900" indent="-342900">
              <a:lnSpc>
                <a:spcPct val="100000"/>
              </a:lnSpc>
              <a:buFont typeface="Arial" panose="020B0604020202020204" pitchFamily="34" charset="0"/>
              <a:buChar char="•"/>
            </a:pPr>
            <a:endParaRPr lang="en-US" sz="2000" u="sng" dirty="0">
              <a:latin typeface="+mn-lt"/>
            </a:endParaRPr>
          </a:p>
          <a:p>
            <a:pPr marL="342900" indent="-342900">
              <a:lnSpc>
                <a:spcPct val="100000"/>
              </a:lnSpc>
              <a:buFont typeface="Arial" panose="020B0604020202020204" pitchFamily="34" charset="0"/>
              <a:buChar char="•"/>
            </a:pPr>
            <a:endParaRPr lang="en-US" sz="2000" dirty="0">
              <a:latin typeface="+mn-lt"/>
            </a:endParaRP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B09BA0F8-7D82-45C3-92FF-B7F5DEF878CD}"/>
              </a:ext>
            </a:extLst>
          </p:cNvPr>
          <p:cNvPicPr>
            <a:picLocks noChangeAspect="1"/>
          </p:cNvPicPr>
          <p:nvPr/>
        </p:nvPicPr>
        <p:blipFill>
          <a:blip r:embed="rId3"/>
          <a:stretch>
            <a:fillRect/>
          </a:stretch>
        </p:blipFill>
        <p:spPr>
          <a:xfrm>
            <a:off x="7208837" y="1563687"/>
            <a:ext cx="4800600" cy="3552825"/>
          </a:xfrm>
          <a:prstGeom prst="rect">
            <a:avLst/>
          </a:prstGeom>
        </p:spPr>
      </p:pic>
      <p:sp>
        <p:nvSpPr>
          <p:cNvPr id="15" name="TextBox 14">
            <a:extLst>
              <a:ext uri="{FF2B5EF4-FFF2-40B4-BE49-F238E27FC236}">
                <a16:creationId xmlns:a16="http://schemas.microsoft.com/office/drawing/2014/main" id="{679CD6CA-06A1-4B13-9460-8CC254CDF33F}"/>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spTree>
    <p:extLst>
      <p:ext uri="{BB962C8B-B14F-4D97-AF65-F5344CB8AC3E}">
        <p14:creationId xmlns:p14="http://schemas.microsoft.com/office/powerpoint/2010/main" val="402974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6705597" cy="2954655"/>
          </a:xfrm>
        </p:spPr>
        <p:txBody>
          <a:bodyPr/>
          <a:lstStyle/>
          <a:p>
            <a:pPr>
              <a:lnSpc>
                <a:spcPct val="100000"/>
              </a:lnSpc>
            </a:pPr>
            <a:r>
              <a:rPr lang="en-US" sz="2000" dirty="0">
                <a:latin typeface="+mn-lt"/>
              </a:rPr>
              <a:t>High Availability (HA) supported scenarios</a:t>
            </a:r>
          </a:p>
          <a:p>
            <a:pPr marL="285750" indent="-285750">
              <a:lnSpc>
                <a:spcPct val="150000"/>
              </a:lnSpc>
              <a:buFont typeface="Arial" panose="020B0604020202020204" pitchFamily="34" charset="0"/>
              <a:buChar char="•"/>
            </a:pPr>
            <a:r>
              <a:rPr lang="en-US" sz="2000" dirty="0">
                <a:latin typeface="+mn-lt"/>
              </a:rPr>
              <a:t>Active / Standby</a:t>
            </a:r>
          </a:p>
          <a:p>
            <a:pPr marL="285750" indent="-285750">
              <a:lnSpc>
                <a:spcPct val="150000"/>
              </a:lnSpc>
              <a:buFont typeface="Arial" panose="020B0604020202020204" pitchFamily="34" charset="0"/>
              <a:buChar char="•"/>
            </a:pPr>
            <a:r>
              <a:rPr lang="en-US" sz="2000" dirty="0">
                <a:latin typeface="+mn-lt"/>
              </a:rPr>
              <a:t>Active / Active</a:t>
            </a:r>
            <a:endParaRPr lang="en-US" sz="1800" dirty="0">
              <a:latin typeface="+mn-lt"/>
            </a:endParaRPr>
          </a:p>
          <a:p>
            <a:pPr marL="342900" indent="-342900">
              <a:lnSpc>
                <a:spcPct val="150000"/>
              </a:lnSpc>
              <a:buFont typeface="Arial" panose="020B0604020202020204" pitchFamily="34" charset="0"/>
              <a:buChar char="•"/>
            </a:pPr>
            <a:r>
              <a:rPr lang="en-US" sz="2000" dirty="0">
                <a:latin typeface="+mn-lt"/>
              </a:rPr>
              <a:t>ExpressRoute failover</a:t>
            </a:r>
          </a:p>
          <a:p>
            <a:pPr marL="342900" indent="-342900">
              <a:lnSpc>
                <a:spcPct val="150000"/>
              </a:lnSpc>
              <a:buFont typeface="Arial" panose="020B0604020202020204" pitchFamily="34" charset="0"/>
              <a:buChar char="•"/>
            </a:pPr>
            <a:r>
              <a:rPr lang="en-US" sz="2000" dirty="0">
                <a:latin typeface="+mn-lt"/>
              </a:rPr>
              <a:t>Zone-redundant gateways</a:t>
            </a:r>
          </a:p>
          <a:p>
            <a:pPr marL="342900" indent="-342900">
              <a:lnSpc>
                <a:spcPct val="100000"/>
              </a:lnSpc>
              <a:buFont typeface="Arial" panose="020B0604020202020204" pitchFamily="34" charset="0"/>
              <a:buChar char="•"/>
            </a:pPr>
            <a:endParaRPr lang="en-US" sz="2000" dirty="0">
              <a:latin typeface="+mn-lt"/>
            </a:endParaRP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679CD6CA-06A1-4B13-9460-8CC254CDF33F}"/>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pic>
        <p:nvPicPr>
          <p:cNvPr id="4098" name="Picture 2" descr="Visualization of active standby virtual network gateway.">
            <a:extLst>
              <a:ext uri="{FF2B5EF4-FFF2-40B4-BE49-F238E27FC236}">
                <a16:creationId xmlns:a16="http://schemas.microsoft.com/office/drawing/2014/main" id="{21D82EDB-9050-475F-B97D-C46DD9A64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37" y="1368425"/>
            <a:ext cx="44862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isualization of active active virtual network gateway.">
            <a:extLst>
              <a:ext uri="{FF2B5EF4-FFF2-40B4-BE49-F238E27FC236}">
                <a16:creationId xmlns:a16="http://schemas.microsoft.com/office/drawing/2014/main" id="{E3ABEEBA-BFE8-47FA-91E3-7DE4EC005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3636" y="3788962"/>
            <a:ext cx="448627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77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ExpressRoute?</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11429997" cy="1785104"/>
          </a:xfrm>
        </p:spPr>
        <p:txBody>
          <a:bodyPr/>
          <a:lstStyle/>
          <a:p>
            <a:pPr>
              <a:lnSpc>
                <a:spcPct val="100000"/>
              </a:lnSpc>
            </a:pPr>
            <a:r>
              <a:rPr lang="en-US" sz="2000" dirty="0">
                <a:latin typeface="+mn-lt"/>
              </a:rPr>
              <a:t>“ExpressRoute lets you extend your on-premises networks into the Microsoft cloud over a private connection with the help of a connectivity provider.” – </a:t>
            </a:r>
            <a:r>
              <a:rPr lang="en-US" sz="1800" i="1" dirty="0">
                <a:latin typeface="+mn-lt"/>
              </a:rPr>
              <a:t>Microsoft.com</a:t>
            </a:r>
            <a:endParaRPr lang="en-US" sz="2000" i="1" dirty="0">
              <a:latin typeface="+mn-lt"/>
            </a:endParaRPr>
          </a:p>
          <a:p>
            <a:pPr marL="342900" indent="-342900">
              <a:lnSpc>
                <a:spcPct val="100000"/>
              </a:lnSpc>
              <a:buFont typeface="Arial" panose="020B0604020202020204" pitchFamily="34" charset="0"/>
              <a:buChar char="•"/>
            </a:pPr>
            <a:endParaRPr lang="en-US" sz="2000" dirty="0">
              <a:latin typeface="+mn-lt"/>
            </a:endParaRP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679CD6CA-06A1-4B13-9460-8CC254CDF33F}"/>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pic>
        <p:nvPicPr>
          <p:cNvPr id="5122" name="Picture 2" descr="Visualization that shows a high-level overview of the Azure ExpressRoute service.">
            <a:extLst>
              <a:ext uri="{FF2B5EF4-FFF2-40B4-BE49-F238E27FC236}">
                <a16:creationId xmlns:a16="http://schemas.microsoft.com/office/drawing/2014/main" id="{4439E2A3-5BA6-4BDE-AB94-258B46B0F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251" y="2480847"/>
            <a:ext cx="8977972" cy="35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12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ExpressRoute?</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11429997" cy="3358996"/>
          </a:xfrm>
        </p:spPr>
        <p:txBody>
          <a:bodyPr/>
          <a:lstStyle/>
          <a:p>
            <a:pPr>
              <a:lnSpc>
                <a:spcPct val="100000"/>
              </a:lnSpc>
            </a:pPr>
            <a:r>
              <a:rPr lang="en-US" sz="2000" b="1" dirty="0">
                <a:latin typeface="+mn-lt"/>
              </a:rPr>
              <a:t>Why we need ExpressRoute</a:t>
            </a:r>
          </a:p>
          <a:p>
            <a:pPr>
              <a:lnSpc>
                <a:spcPct val="100000"/>
              </a:lnSpc>
            </a:pPr>
            <a:endParaRPr lang="en-US" sz="2000" b="1" dirty="0">
              <a:latin typeface="+mn-lt"/>
            </a:endParaRPr>
          </a:p>
          <a:p>
            <a:pPr marL="342900" indent="-342900">
              <a:lnSpc>
                <a:spcPct val="150000"/>
              </a:lnSpc>
              <a:buFont typeface="Arial" panose="020B0604020202020204" pitchFamily="34" charset="0"/>
              <a:buChar char="•"/>
            </a:pPr>
            <a:r>
              <a:rPr lang="en-US" sz="2000" dirty="0">
                <a:latin typeface="+mn-lt"/>
              </a:rPr>
              <a:t>Layer 3 connectivity between your on-premises network and the Microsoft Cloud through a connectivity provider across all regions.</a:t>
            </a:r>
          </a:p>
          <a:p>
            <a:pPr marL="342900" indent="-342900">
              <a:lnSpc>
                <a:spcPct val="150000"/>
              </a:lnSpc>
              <a:buFont typeface="Arial" panose="020B0604020202020204" pitchFamily="34" charset="0"/>
              <a:buChar char="•"/>
            </a:pPr>
            <a:r>
              <a:rPr lang="en-US" sz="2000" dirty="0">
                <a:latin typeface="+mn-lt"/>
              </a:rPr>
              <a:t>Dynamic routing between your network and Microsoft via BGP.</a:t>
            </a:r>
          </a:p>
          <a:p>
            <a:pPr marL="342900" indent="-342900">
              <a:lnSpc>
                <a:spcPct val="150000"/>
              </a:lnSpc>
              <a:buFont typeface="Arial" panose="020B0604020202020204" pitchFamily="34" charset="0"/>
              <a:buChar char="•"/>
            </a:pPr>
            <a:r>
              <a:rPr lang="en-US" sz="2000" dirty="0">
                <a:latin typeface="+mn-lt"/>
              </a:rPr>
              <a:t>Built-in redundancy in every peering location for higher reliability.</a:t>
            </a:r>
          </a:p>
          <a:p>
            <a:pPr marL="342900" indent="-342900">
              <a:lnSpc>
                <a:spcPct val="150000"/>
              </a:lnSpc>
              <a:buFont typeface="Arial" panose="020B0604020202020204" pitchFamily="34" charset="0"/>
              <a:buChar char="•"/>
            </a:pPr>
            <a:r>
              <a:rPr lang="en-US" sz="2000" dirty="0">
                <a:latin typeface="+mn-lt"/>
              </a:rPr>
              <a:t>Connection uptime SLA.</a:t>
            </a: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9527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ExpressRoute is used to ……</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How can you connect two separate Azure VNETs?</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98847" y="2245476"/>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Domain Naming Systems</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416142"/>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0"/>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wrap="square">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lang="en-US" sz="1834" dirty="0">
                  <a:gradFill>
                    <a:gsLst>
                      <a:gs pos="1250">
                        <a:srgbClr val="000000"/>
                      </a:gs>
                      <a:gs pos="100000">
                        <a:srgbClr val="000000"/>
                      </a:gs>
                    </a:gsLst>
                    <a:lin ang="5400000" scaled="0"/>
                  </a:gradFill>
                  <a:latin typeface="Segoe UI Light"/>
                  <a:cs typeface="Segoe UI" panose="020B0502040204020203" pitchFamily="34" charset="0"/>
                </a:rPr>
                <a:t>VNET Peering </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grpSp>
        <p:nvGrpSpPr>
          <p:cNvPr id="7" name="Group 6"/>
          <p:cNvGrpSpPr/>
          <p:nvPr/>
        </p:nvGrpSpPr>
        <p:grpSpPr>
          <a:xfrm>
            <a:off x="898847" y="2830809"/>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lang="en-US" sz="1834" dirty="0">
                  <a:gradFill>
                    <a:gsLst>
                      <a:gs pos="1250">
                        <a:srgbClr val="000000"/>
                      </a:gs>
                      <a:gs pos="100000">
                        <a:srgbClr val="000000"/>
                      </a:gs>
                    </a:gsLst>
                    <a:lin ang="5400000" scaled="0"/>
                  </a:gradFill>
                  <a:latin typeface="Segoe UI Light"/>
                  <a:cs typeface="Segoe UI" panose="020B0502040204020203" pitchFamily="34" charset="0"/>
                </a:rPr>
                <a:t>ExpressRoute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898847" y="4834536"/>
            <a:ext cx="6521493" cy="656846"/>
            <a:chOff x="591724" y="2066929"/>
            <a:chExt cx="6401466" cy="644756"/>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64475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Provide a redundant Connectivity between On-Premises and Microsoft Cloud Services</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8685" y="5995225"/>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All of the Above</a:t>
              </a:r>
            </a:p>
          </p:txBody>
        </p:sp>
      </p:grpSp>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0982" y="2494456"/>
            <a:ext cx="2294238" cy="2294238"/>
          </a:xfrm>
          <a:prstGeom prst="rect">
            <a:avLst/>
          </a:prstGeom>
        </p:spPr>
      </p:pic>
      <p:grpSp>
        <p:nvGrpSpPr>
          <p:cNvPr id="40" name="Group 39">
            <a:extLst>
              <a:ext uri="{FF2B5EF4-FFF2-40B4-BE49-F238E27FC236}">
                <a16:creationId xmlns:a16="http://schemas.microsoft.com/office/drawing/2014/main" id="{EEE8572D-C41A-4FC9-89AE-53D0172125A7}"/>
              </a:ext>
            </a:extLst>
          </p:cNvPr>
          <p:cNvGrpSpPr/>
          <p:nvPr/>
        </p:nvGrpSpPr>
        <p:grpSpPr>
          <a:xfrm>
            <a:off x="898847" y="5444225"/>
            <a:ext cx="6521493" cy="374590"/>
            <a:chOff x="591724" y="2066929"/>
            <a:chExt cx="6401466" cy="367695"/>
          </a:xfrm>
        </p:grpSpPr>
        <p:sp>
          <p:nvSpPr>
            <p:cNvPr id="41" name="Rectangle 40">
              <a:extLst>
                <a:ext uri="{FF2B5EF4-FFF2-40B4-BE49-F238E27FC236}">
                  <a16:creationId xmlns:a16="http://schemas.microsoft.com/office/drawing/2014/main" id="{8C535BAC-5D02-46B4-B6A7-DDE8BB50982C}"/>
                </a:ext>
              </a:extLst>
            </p:cNvPr>
            <p:cNvSpPr/>
            <p:nvPr/>
          </p:nvSpPr>
          <p:spPr>
            <a:xfrm>
              <a:off x="898746" y="2066929"/>
              <a:ext cx="6094444" cy="367695"/>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Connecting on-premises networks to Azure different regions.</a:t>
              </a:r>
            </a:p>
          </p:txBody>
        </p:sp>
        <p:pic>
          <p:nvPicPr>
            <p:cNvPr id="42" name="Picture 4">
              <a:extLst>
                <a:ext uri="{FF2B5EF4-FFF2-40B4-BE49-F238E27FC236}">
                  <a16:creationId xmlns:a16="http://schemas.microsoft.com/office/drawing/2014/main" id="{D60E1DAC-4423-491F-B410-9F2B3FD25450}"/>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
            <a:extLst>
              <a:ext uri="{FF2B5EF4-FFF2-40B4-BE49-F238E27FC236}">
                <a16:creationId xmlns:a16="http://schemas.microsoft.com/office/drawing/2014/main" id="{21EB3016-26AF-4CE1-88A4-5C7B79A00029}"/>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56385" y="3447881"/>
            <a:ext cx="279463" cy="27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892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Azure Kubernetes Service (AKS) </a:t>
            </a:r>
          </a:p>
          <a:p>
            <a:pPr defTabSz="949071">
              <a:buBlip>
                <a:blip r:embed="rId5"/>
              </a:buBlip>
              <a:defRPr/>
            </a:pPr>
            <a:r>
              <a:rPr lang="en-GB" sz="2038" dirty="0">
                <a:gradFill>
                  <a:gsLst>
                    <a:gs pos="1250">
                      <a:srgbClr val="000000"/>
                    </a:gs>
                    <a:gs pos="100000">
                      <a:srgbClr val="000000"/>
                    </a:gs>
                  </a:gsLst>
                  <a:lin ang="5400000" scaled="0"/>
                </a:gradFill>
                <a:latin typeface="Segoe UI Light"/>
              </a:rPr>
              <a:t>Azure Kubernetes Service (AKS) Commands</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Creating and Exploring Azure Kubernetes Service </a:t>
            </a:r>
          </a:p>
          <a:p>
            <a:pPr defTabSz="949071">
              <a:buBlip>
                <a:blip r:embed="rId5"/>
              </a:buBlip>
              <a:defRPr/>
            </a:pPr>
            <a:r>
              <a:rPr lang="en-GB" sz="2038" dirty="0">
                <a:gradFill>
                  <a:gsLst>
                    <a:gs pos="1250">
                      <a:srgbClr val="000000"/>
                    </a:gs>
                    <a:gs pos="100000">
                      <a:srgbClr val="000000"/>
                    </a:gs>
                  </a:gsLst>
                  <a:lin ang="5400000" scaled="0"/>
                </a:gradFill>
                <a:latin typeface="Segoe UI Light"/>
              </a:rPr>
              <a:t>Demo: Deploying Azure Kubernetes Service from Azure DevOps</a:t>
            </a:r>
          </a:p>
          <a:p>
            <a:pPr defTabSz="949071">
              <a:buBlip>
                <a:blip r:embed="rId5"/>
              </a:buBlip>
              <a:defRPr/>
            </a:pPr>
            <a:r>
              <a:rPr lang="en-US" sz="2038" dirty="0">
                <a:gradFill>
                  <a:gsLst>
                    <a:gs pos="1250">
                      <a:srgbClr val="000000"/>
                    </a:gs>
                    <a:gs pos="100000">
                      <a:srgbClr val="000000"/>
                    </a:gs>
                  </a:gsLst>
                  <a:lin ang="5400000" scaled="0"/>
                </a:gradFill>
                <a:latin typeface="Segoe UI Light"/>
              </a:rPr>
              <a:t>Prepare for The Exam (Q/A)</a:t>
            </a:r>
          </a:p>
          <a:p>
            <a:pPr marL="237276" indent="-237276" defTabSz="949071">
              <a:defRPr/>
            </a:pPr>
            <a:endParaRPr lang="en-US" sz="2697" dirty="0">
              <a:gradFill>
                <a:gsLst>
                  <a:gs pos="1250">
                    <a:srgbClr val="000000"/>
                  </a:gs>
                  <a:gs pos="100000">
                    <a:srgbClr val="000000"/>
                  </a:gs>
                </a:gsLst>
                <a:lin ang="5400000" scaled="0"/>
              </a:gradFill>
              <a:latin typeface="Segoe UI"/>
            </a:endParaRPr>
          </a:p>
        </p:txBody>
      </p:sp>
      <p:sp>
        <p:nvSpPr>
          <p:cNvPr id="8" name="Rectangle 7">
            <a:extLst>
              <a:ext uri="{FF2B5EF4-FFF2-40B4-BE49-F238E27FC236}">
                <a16:creationId xmlns:a16="http://schemas.microsoft.com/office/drawing/2014/main" id="{57F50357-0DEF-4871-8F8C-BB70679BFAD3}"/>
              </a:ext>
            </a:extLst>
          </p:cNvPr>
          <p:cNvSpPr/>
          <p:nvPr/>
        </p:nvSpPr>
        <p:spPr>
          <a:xfrm>
            <a:off x="393903" y="41028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Light"/>
                <a:cs typeface="Segoe UI" panose="020B0502040204020203" pitchFamily="34" charset="0"/>
              </a:rPr>
              <a:t>(1) Introduction and Module Overview for Module 3</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42398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wipe(left)">
                                      <p:cBhvr>
                                        <p:cTn id="34" dur="5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left)">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274640" y="2655094"/>
            <a:ext cx="11889563" cy="2062103"/>
          </a:xfrm>
          <a:prstGeom prst="rect">
            <a:avLst/>
          </a:prstGeom>
        </p:spPr>
        <p:txBody>
          <a:bodyPr wrap="square">
            <a:spAutoFit/>
          </a:bodyPr>
          <a:lstStyle/>
          <a:p>
            <a:pPr lvl="0" algn="ctr">
              <a:defRPr/>
            </a:pPr>
            <a:r>
              <a:rPr lang="en-GB" sz="6400" dirty="0">
                <a:solidFill>
                  <a:srgbClr val="3C3C3C"/>
                </a:solidFill>
              </a:rPr>
              <a:t>Azure networking services fundamentals</a:t>
            </a: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1: Lesson 5</a:t>
            </a:r>
            <a:endParaRPr lang="en-US" dirty="0">
              <a:solidFill>
                <a:schemeClr val="accent2">
                  <a:alpha val="99000"/>
                </a:schemeClr>
              </a:solidFill>
            </a:endParaRPr>
          </a:p>
        </p:txBody>
      </p:sp>
    </p:spTree>
    <p:extLst>
      <p:ext uri="{BB962C8B-B14F-4D97-AF65-F5344CB8AC3E}">
        <p14:creationId xmlns:p14="http://schemas.microsoft.com/office/powerpoint/2010/main" val="950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dirty="0">
                <a:solidFill>
                  <a:srgbClr val="2C3E50"/>
                </a:solidFill>
                <a:latin typeface="Gotham Black" panose="02000604040000020004" pitchFamily="50" charset="0"/>
              </a:rPr>
              <a:t>Mohammed Adel</a:t>
            </a:r>
          </a:p>
        </p:txBody>
      </p:sp>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Senior Cloud Engineer / MAF Retail (Carrefour) / 15 years in the field</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Microsoft Certified Azure Solution Architect</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666428"/>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IT Operations and infrastructure background.</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3431047"/>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722260" y="4813444"/>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Hold other various certificates, MCP/MCSA/MCITP/CFDE</a:t>
              </a:r>
            </a:p>
          </p:txBody>
        </p:sp>
      </p:grpSp>
      <p:pic>
        <p:nvPicPr>
          <p:cNvPr id="9" name="Picture 8" descr="A person taking a selfie&#10;&#10;Description automatically generated">
            <a:extLst>
              <a:ext uri="{FF2B5EF4-FFF2-40B4-BE49-F238E27FC236}">
                <a16:creationId xmlns:a16="http://schemas.microsoft.com/office/drawing/2014/main" id="{85B701B2-B88F-47E5-BDEA-BB3056D6678E}"/>
              </a:ext>
            </a:extLst>
          </p:cNvPr>
          <p:cNvPicPr>
            <a:picLocks noChangeAspect="1"/>
          </p:cNvPicPr>
          <p:nvPr/>
        </p:nvPicPr>
        <p:blipFill>
          <a:blip r:embed="rId5"/>
          <a:stretch>
            <a:fillRect/>
          </a:stretch>
        </p:blipFill>
        <p:spPr>
          <a:xfrm>
            <a:off x="868222" y="2352000"/>
            <a:ext cx="1657981" cy="1988216"/>
          </a:xfrm>
          <a:prstGeom prst="rect">
            <a:avLst/>
          </a:prstGeom>
        </p:spPr>
      </p:pic>
      <p:pic>
        <p:nvPicPr>
          <p:cNvPr id="29" name="Picture 2">
            <a:extLst>
              <a:ext uri="{FF2B5EF4-FFF2-40B4-BE49-F238E27FC236}">
                <a16:creationId xmlns:a16="http://schemas.microsoft.com/office/drawing/2014/main" id="{86DC5340-15C8-4473-AC67-4E5B29359D38}"/>
              </a:ext>
            </a:extLst>
          </p:cNvPr>
          <p:cNvPicPr>
            <a:picLocks noChangeArrowheads="1"/>
          </p:cNvPicPr>
          <p:nvPr/>
        </p:nvPicPr>
        <p:blipFill>
          <a:blip r:embed="rId6">
            <a:extLst>
              <a:ext uri="{28A0092B-C50C-407E-A947-70E740481C1C}">
                <a14:useLocalDpi xmlns:a14="http://schemas.microsoft.com/office/drawing/2010/main" val="0"/>
              </a:ext>
            </a:extLst>
          </a:blip>
          <a:srcRect l="10679" r="10679"/>
          <a:stretch/>
        </p:blipFill>
        <p:spPr bwMode="auto">
          <a:xfrm>
            <a:off x="1398618" y="4442583"/>
            <a:ext cx="597186" cy="3582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 sign, blue&#10;&#10;Description automatically generated">
            <a:extLst>
              <a:ext uri="{FF2B5EF4-FFF2-40B4-BE49-F238E27FC236}">
                <a16:creationId xmlns:a16="http://schemas.microsoft.com/office/drawing/2014/main" id="{BC0F1661-495B-4E6C-81DE-810317AF1631}"/>
              </a:ext>
            </a:extLst>
          </p:cNvPr>
          <p:cNvPicPr>
            <a:picLocks noChangeAspect="1"/>
          </p:cNvPicPr>
          <p:nvPr/>
        </p:nvPicPr>
        <p:blipFill>
          <a:blip r:embed="rId7"/>
          <a:stretch>
            <a:fillRect/>
          </a:stretch>
        </p:blipFill>
        <p:spPr>
          <a:xfrm>
            <a:off x="1050019" y="4947598"/>
            <a:ext cx="1294385" cy="1294385"/>
          </a:xfrm>
          <a:prstGeom prst="rect">
            <a:avLst/>
          </a:prstGeom>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5: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lnSpc>
                <a:spcPct val="200000"/>
              </a:lnSpc>
              <a:buBlip>
                <a:blip r:embed="rId3"/>
              </a:buBlip>
              <a:defRPr/>
            </a:pPr>
            <a:r>
              <a:rPr lang="en-GB" sz="2400" dirty="0">
                <a:gradFill>
                  <a:gsLst>
                    <a:gs pos="1250">
                      <a:srgbClr val="000000"/>
                    </a:gs>
                    <a:gs pos="100000">
                      <a:srgbClr val="000000"/>
                    </a:gs>
                  </a:gsLst>
                  <a:lin ang="5400000" scaled="0"/>
                </a:gradFill>
                <a:latin typeface="Segoe UI Light"/>
              </a:rPr>
              <a:t>Azure Virtual networks fundamentals</a:t>
            </a:r>
          </a:p>
          <a:p>
            <a:pPr defTabSz="949071">
              <a:lnSpc>
                <a:spcPct val="200000"/>
              </a:lnSpc>
              <a:buBlip>
                <a:blip r:embed="rId3"/>
              </a:buBlip>
              <a:defRPr/>
            </a:pPr>
            <a:r>
              <a:rPr lang="en-GB" sz="2400" dirty="0">
                <a:gradFill>
                  <a:gsLst>
                    <a:gs pos="1250">
                      <a:srgbClr val="000000"/>
                    </a:gs>
                    <a:gs pos="100000">
                      <a:srgbClr val="000000"/>
                    </a:gs>
                  </a:gsLst>
                  <a:lin ang="5400000" scaled="0"/>
                </a:gradFill>
                <a:latin typeface="Segoe UI Light"/>
              </a:rPr>
              <a:t>Azure VPN Gateway fundamentals</a:t>
            </a:r>
          </a:p>
          <a:p>
            <a:pPr defTabSz="949071">
              <a:lnSpc>
                <a:spcPct val="200000"/>
              </a:lnSpc>
              <a:buBlip>
                <a:blip r:embed="rId3"/>
              </a:buBlip>
              <a:defRPr/>
            </a:pPr>
            <a:r>
              <a:rPr lang="en-US" sz="2400" dirty="0">
                <a:gradFill>
                  <a:gsLst>
                    <a:gs pos="1250">
                      <a:srgbClr val="000000"/>
                    </a:gs>
                    <a:gs pos="100000">
                      <a:srgbClr val="000000"/>
                    </a:gs>
                  </a:gsLst>
                  <a:lin ang="5400000" scaled="0"/>
                </a:gradFill>
                <a:latin typeface="Segoe UI Light"/>
              </a:rPr>
              <a:t>Azure ExpressRoute fundamentals</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6361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1: Lesson 5</a:t>
            </a:r>
            <a:br>
              <a:rPr lang="en-US" sz="4600" dirty="0"/>
            </a:br>
            <a:endParaRPr lang="en-US" sz="4600" dirty="0"/>
          </a:p>
        </p:txBody>
      </p:sp>
      <p:sp>
        <p:nvSpPr>
          <p:cNvPr id="2" name="Rectangle 1">
            <a:extLst>
              <a:ext uri="{FF2B5EF4-FFF2-40B4-BE49-F238E27FC236}">
                <a16:creationId xmlns:a16="http://schemas.microsoft.com/office/drawing/2014/main" id="{AAF12876-D394-44DD-ACFF-DA53207EA100}"/>
              </a:ext>
            </a:extLst>
          </p:cNvPr>
          <p:cNvSpPr/>
          <p:nvPr/>
        </p:nvSpPr>
        <p:spPr>
          <a:xfrm>
            <a:off x="427037" y="1283494"/>
            <a:ext cx="10972800" cy="4662815"/>
          </a:xfrm>
          <a:prstGeom prst="rect">
            <a:avLst/>
          </a:prstGeom>
        </p:spPr>
        <p:txBody>
          <a:bodyPr wrap="square">
            <a:spAutoFit/>
          </a:bodyPr>
          <a:lstStyle/>
          <a:p>
            <a:pPr marL="514350" marR="0" lvl="0" indent="-514350" algn="l" defTabSz="932218" rtl="0" eaLnBrk="1" fontAlgn="auto" latinLnBrk="0" hangingPunct="1">
              <a:lnSpc>
                <a:spcPct val="150000"/>
              </a:lnSpc>
              <a:spcBef>
                <a:spcPts val="0"/>
              </a:spcBef>
              <a:spcAft>
                <a:spcPts val="1200"/>
              </a:spcAft>
              <a:buClrTx/>
              <a:buSzTx/>
              <a:buFont typeface="+mj-lt"/>
              <a:buAutoNum type="arabicParenR"/>
              <a:tabLst/>
              <a:defRPr/>
            </a:pPr>
            <a:r>
              <a:rPr kumimoji="0" lang="en-US" sz="2800" b="0" i="0" u="none" strike="noStrike" kern="1200" cap="none" spc="0" normalizeH="0" baseline="0" noProof="0" dirty="0">
                <a:ln>
                  <a:noFill/>
                </a:ln>
                <a:solidFill>
                  <a:srgbClr val="3C3C3C"/>
                </a:solidFill>
                <a:effectLst/>
                <a:uLnTx/>
                <a:uFillTx/>
                <a:latin typeface="Segoe UI"/>
                <a:ea typeface="+mn-ea"/>
                <a:cs typeface="+mn-cs"/>
              </a:rPr>
              <a:t>What is Azure virtual networking?</a:t>
            </a:r>
          </a:p>
          <a:p>
            <a:pPr marL="514350" marR="0" lvl="0" indent="-514350" algn="l" defTabSz="932218" rtl="0" eaLnBrk="1" fontAlgn="auto" latinLnBrk="0" hangingPunct="1">
              <a:lnSpc>
                <a:spcPct val="150000"/>
              </a:lnSpc>
              <a:spcBef>
                <a:spcPts val="0"/>
              </a:spcBef>
              <a:spcAft>
                <a:spcPts val="1200"/>
              </a:spcAft>
              <a:buClrTx/>
              <a:buSzTx/>
              <a:buFont typeface="+mj-lt"/>
              <a:buAutoNum type="arabicParenR"/>
              <a:tabLst/>
              <a:defRPr/>
            </a:pPr>
            <a:r>
              <a:rPr lang="en-US" sz="2800" dirty="0">
                <a:solidFill>
                  <a:srgbClr val="3C3C3C"/>
                </a:solidFill>
                <a:latin typeface="Segoe UI"/>
              </a:rPr>
              <a:t>Why we need Azure virtual networks?</a:t>
            </a:r>
            <a:endParaRPr kumimoji="0" lang="en-US" sz="2800" b="0" i="0" u="none" strike="noStrike" kern="1200" cap="none" spc="0" normalizeH="0" baseline="0" noProof="0" dirty="0">
              <a:ln>
                <a:noFill/>
              </a:ln>
              <a:solidFill>
                <a:srgbClr val="3C3C3C"/>
              </a:solidFill>
              <a:effectLst/>
              <a:uLnTx/>
              <a:uFillTx/>
              <a:latin typeface="Segoe UI"/>
              <a:ea typeface="+mn-ea"/>
              <a:cs typeface="+mn-cs"/>
            </a:endParaRPr>
          </a:p>
          <a:p>
            <a:pPr marL="980460" lvl="1" indent="-514350">
              <a:lnSpc>
                <a:spcPct val="150000"/>
              </a:lnSpc>
              <a:spcAft>
                <a:spcPts val="1200"/>
              </a:spcAft>
              <a:buFont typeface="Arial" panose="020B0604020202020204" pitchFamily="34" charset="0"/>
              <a:buChar char="•"/>
              <a:defRPr/>
            </a:pPr>
            <a:r>
              <a:rPr lang="en-GB" sz="2800" dirty="0">
                <a:solidFill>
                  <a:srgbClr val="3C3C3C"/>
                </a:solidFill>
              </a:rPr>
              <a:t>Demo: Creating Azure virtual network</a:t>
            </a:r>
          </a:p>
          <a:p>
            <a:pPr lvl="2">
              <a:lnSpc>
                <a:spcPct val="150000"/>
              </a:lnSpc>
              <a:defRPr/>
            </a:pPr>
            <a:endParaRPr lang="en-GB" sz="600" dirty="0">
              <a:solidFill>
                <a:srgbClr val="3C3C3C"/>
              </a:solidFill>
            </a:endParaRPr>
          </a:p>
          <a:p>
            <a:pPr marL="514350" indent="-514350">
              <a:lnSpc>
                <a:spcPct val="150000"/>
              </a:lnSpc>
              <a:spcAft>
                <a:spcPts val="1200"/>
              </a:spcAft>
              <a:buFont typeface="+mj-lt"/>
              <a:buAutoNum type="arabicParenR" startAt="3"/>
              <a:defRPr/>
            </a:pPr>
            <a:r>
              <a:rPr lang="en-GB" sz="2800" dirty="0">
                <a:solidFill>
                  <a:srgbClr val="3C3C3C"/>
                </a:solidFill>
              </a:rPr>
              <a:t>What is Azure VPN Gateway?</a:t>
            </a:r>
          </a:p>
          <a:p>
            <a:pPr marL="514350" indent="-514350">
              <a:lnSpc>
                <a:spcPct val="150000"/>
              </a:lnSpc>
              <a:spcAft>
                <a:spcPts val="1200"/>
              </a:spcAft>
              <a:buFont typeface="+mj-lt"/>
              <a:buAutoNum type="arabicParenR" startAt="3"/>
              <a:defRPr/>
            </a:pPr>
            <a:r>
              <a:rPr lang="en-GB" sz="2800" dirty="0">
                <a:solidFill>
                  <a:srgbClr val="3C3C3C"/>
                </a:solidFill>
              </a:rPr>
              <a:t>What is Azure ExpressRoute?</a:t>
            </a:r>
          </a:p>
          <a:p>
            <a:pPr>
              <a:defRPr/>
            </a:pPr>
            <a:endParaRPr lang="en-GB" sz="2800" dirty="0">
              <a:solidFill>
                <a:srgbClr val="3C3C3C"/>
              </a:solidFill>
            </a:endParaRPr>
          </a:p>
        </p:txBody>
      </p:sp>
    </p:spTree>
    <p:extLst>
      <p:ext uri="{BB962C8B-B14F-4D97-AF65-F5344CB8AC3E}">
        <p14:creationId xmlns:p14="http://schemas.microsoft.com/office/powerpoint/2010/main" val="97006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What is Azure virtual networking?</a:t>
            </a:r>
          </a:p>
        </p:txBody>
      </p:sp>
      <p:sp>
        <p:nvSpPr>
          <p:cNvPr id="7" name="TextBox 6">
            <a:extLst>
              <a:ext uri="{FF2B5EF4-FFF2-40B4-BE49-F238E27FC236}">
                <a16:creationId xmlns:a16="http://schemas.microsoft.com/office/drawing/2014/main" id="{DBE4D716-942D-492E-9648-C46E1E4588AC}"/>
              </a:ext>
            </a:extLst>
          </p:cNvPr>
          <p:cNvSpPr txBox="1"/>
          <p:nvPr/>
        </p:nvSpPr>
        <p:spPr>
          <a:xfrm>
            <a:off x="731837" y="1359694"/>
            <a:ext cx="11049000" cy="1015663"/>
          </a:xfrm>
          <a:prstGeom prst="rect">
            <a:avLst/>
          </a:prstGeom>
          <a:noFill/>
        </p:spPr>
        <p:txBody>
          <a:bodyPr wrap="square">
            <a:spAutoFit/>
          </a:bodyPr>
          <a:lstStyle/>
          <a:p>
            <a:r>
              <a:rPr lang="en-US" sz="2000" b="0" i="1" dirty="0">
                <a:solidFill>
                  <a:srgbClr val="171717"/>
                </a:solidFill>
                <a:effectLst/>
                <a:latin typeface="Segoe UI" panose="020B0502040204020203" pitchFamily="34" charset="0"/>
              </a:rPr>
              <a:t>“Azure virtual networks</a:t>
            </a:r>
            <a:r>
              <a:rPr lang="en-US" sz="2000" b="0" i="0" dirty="0">
                <a:solidFill>
                  <a:srgbClr val="171717"/>
                </a:solidFill>
                <a:effectLst/>
                <a:latin typeface="Segoe UI" panose="020B0502040204020203" pitchFamily="34" charset="0"/>
              </a:rPr>
              <a:t> enable Azure resources, such as VMs, web apps, and databases, to communicate with each other, with users on the internet, and with your on-premises client computers” - </a:t>
            </a:r>
            <a:r>
              <a:rPr lang="en-US" b="0" i="1" dirty="0">
                <a:solidFill>
                  <a:srgbClr val="171717"/>
                </a:solidFill>
                <a:effectLst/>
                <a:latin typeface="Segoe UI" panose="020B0502040204020203" pitchFamily="34" charset="0"/>
              </a:rPr>
              <a:t>Microsoft.com</a:t>
            </a:r>
          </a:p>
        </p:txBody>
      </p:sp>
      <p:pic>
        <p:nvPicPr>
          <p:cNvPr id="9" name="Picture 8" descr="Simple view for Azure Virtual Network">
            <a:extLst>
              <a:ext uri="{FF2B5EF4-FFF2-40B4-BE49-F238E27FC236}">
                <a16:creationId xmlns:a16="http://schemas.microsoft.com/office/drawing/2014/main" id="{3ED2878E-BE00-4004-978D-6D2249D7776D}"/>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303837" y="2121694"/>
            <a:ext cx="6705600" cy="3970544"/>
          </a:xfrm>
          <a:prstGeom prst="rect">
            <a:avLst/>
          </a:prstGeom>
        </p:spPr>
      </p:pic>
      <p:sp>
        <p:nvSpPr>
          <p:cNvPr id="10" name="TextBox 9">
            <a:extLst>
              <a:ext uri="{FF2B5EF4-FFF2-40B4-BE49-F238E27FC236}">
                <a16:creationId xmlns:a16="http://schemas.microsoft.com/office/drawing/2014/main" id="{98A33740-3964-4E84-9C77-2BF276013D41}"/>
              </a:ext>
            </a:extLst>
          </p:cNvPr>
          <p:cNvSpPr txBox="1"/>
          <p:nvPr/>
        </p:nvSpPr>
        <p:spPr>
          <a:xfrm>
            <a:off x="731837" y="2601823"/>
            <a:ext cx="4572000" cy="3477875"/>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000000"/>
                </a:solidFill>
              </a:rPr>
              <a:t>VNET</a:t>
            </a:r>
            <a:r>
              <a:rPr lang="en-US" sz="2000" dirty="0">
                <a:solidFill>
                  <a:srgbClr val="000000"/>
                </a:solidFill>
              </a:rPr>
              <a:t>: Virtual network.</a:t>
            </a:r>
          </a:p>
          <a:p>
            <a:pPr marL="342900" indent="-342900">
              <a:buFont typeface="Arial" panose="020B0604020202020204" pitchFamily="34" charset="0"/>
              <a:buChar char="•"/>
            </a:pPr>
            <a:r>
              <a:rPr lang="en-US" sz="2000" b="1" dirty="0">
                <a:solidFill>
                  <a:srgbClr val="000000"/>
                </a:solidFill>
              </a:rPr>
              <a:t>Subnet</a:t>
            </a:r>
            <a:r>
              <a:rPr lang="en-US" sz="2000" dirty="0">
                <a:solidFill>
                  <a:srgbClr val="000000"/>
                </a:solidFill>
              </a:rPr>
              <a:t>: a segment of the virtual network.</a:t>
            </a:r>
          </a:p>
          <a:p>
            <a:pPr marL="342900" indent="-342900">
              <a:buFont typeface="Arial" panose="020B0604020202020204" pitchFamily="34" charset="0"/>
              <a:buChar char="•"/>
            </a:pPr>
            <a:r>
              <a:rPr lang="en-US" sz="2000" b="1" dirty="0">
                <a:solidFill>
                  <a:srgbClr val="000000"/>
                </a:solidFill>
              </a:rPr>
              <a:t>CIDR</a:t>
            </a:r>
            <a:r>
              <a:rPr lang="en-US" sz="2000" dirty="0">
                <a:solidFill>
                  <a:srgbClr val="000000"/>
                </a:solidFill>
              </a:rPr>
              <a:t> address (10.0.0.0/16)</a:t>
            </a:r>
          </a:p>
          <a:p>
            <a:pPr marL="342900" indent="-342900">
              <a:buFont typeface="Arial" panose="020B0604020202020204" pitchFamily="34" charset="0"/>
              <a:buChar char="•"/>
            </a:pPr>
            <a:r>
              <a:rPr lang="en-US" sz="2000" b="1" dirty="0">
                <a:solidFill>
                  <a:srgbClr val="000000"/>
                </a:solidFill>
              </a:rPr>
              <a:t>DNS</a:t>
            </a:r>
            <a:r>
              <a:rPr lang="en-US" sz="2000" dirty="0">
                <a:solidFill>
                  <a:srgbClr val="000000"/>
                </a:solidFill>
              </a:rPr>
              <a:t>: Domain name System, used for name resolution.</a:t>
            </a:r>
          </a:p>
          <a:p>
            <a:pPr marL="342900" indent="-342900">
              <a:buFont typeface="Arial" panose="020B0604020202020204" pitchFamily="34" charset="0"/>
              <a:buChar char="•"/>
            </a:pPr>
            <a:r>
              <a:rPr lang="en-US" sz="2000" b="1" dirty="0">
                <a:solidFill>
                  <a:srgbClr val="000000"/>
                </a:solidFill>
              </a:rPr>
              <a:t>DHCP</a:t>
            </a:r>
            <a:r>
              <a:rPr lang="en-US" sz="2000" dirty="0">
                <a:solidFill>
                  <a:srgbClr val="000000"/>
                </a:solidFill>
              </a:rPr>
              <a:t>: Dynamic Host Configuration Protocol, used to assign dynamic IPs.</a:t>
            </a:r>
          </a:p>
          <a:p>
            <a:pPr marL="342900" indent="-342900">
              <a:buFont typeface="Arial" panose="020B0604020202020204" pitchFamily="34" charset="0"/>
              <a:buChar char="•"/>
            </a:pPr>
            <a:r>
              <a:rPr lang="en-US" sz="2000" b="1" dirty="0">
                <a:solidFill>
                  <a:srgbClr val="000000"/>
                </a:solidFill>
              </a:rPr>
              <a:t>Gateway</a:t>
            </a:r>
            <a:r>
              <a:rPr lang="en-US" sz="2000" dirty="0">
                <a:solidFill>
                  <a:srgbClr val="000000"/>
                </a:solidFill>
              </a:rPr>
              <a:t>: used to connect two different networks.</a:t>
            </a:r>
          </a:p>
        </p:txBody>
      </p:sp>
    </p:spTree>
    <p:extLst>
      <p:ext uri="{BB962C8B-B14F-4D97-AF65-F5344CB8AC3E}">
        <p14:creationId xmlns:p14="http://schemas.microsoft.com/office/powerpoint/2010/main" val="340131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Why we need Azure virtual networks?</a:t>
            </a:r>
          </a:p>
        </p:txBody>
      </p:sp>
      <p:sp>
        <p:nvSpPr>
          <p:cNvPr id="7" name="TextBox 6">
            <a:extLst>
              <a:ext uri="{FF2B5EF4-FFF2-40B4-BE49-F238E27FC236}">
                <a16:creationId xmlns:a16="http://schemas.microsoft.com/office/drawing/2014/main" id="{DBE4D716-942D-492E-9648-C46E1E4588AC}"/>
              </a:ext>
            </a:extLst>
          </p:cNvPr>
          <p:cNvSpPr txBox="1"/>
          <p:nvPr/>
        </p:nvSpPr>
        <p:spPr>
          <a:xfrm>
            <a:off x="731837" y="1359694"/>
            <a:ext cx="11049000" cy="4708981"/>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Isolation and segmentation</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Isolate your hosted workloads and multi-tier applications (frontend/backend).</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Internet communications</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Available by defaults to connected VMs.</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Communicate between Azure resources</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Service points such as (Azure SQL, storage accounts).</a:t>
            </a:r>
          </a:p>
          <a:p>
            <a:pPr marL="809010" lvl="1" indent="-342900">
              <a:buFont typeface="Arial" panose="020B0604020202020204" pitchFamily="34" charset="0"/>
              <a:buChar char="•"/>
            </a:pPr>
            <a:r>
              <a:rPr lang="en-US" sz="2000" b="0" dirty="0">
                <a:solidFill>
                  <a:srgbClr val="171717"/>
                </a:solidFill>
                <a:effectLst/>
                <a:latin typeface="Segoe UI" panose="020B0502040204020203" pitchFamily="34" charset="0"/>
              </a:rPr>
              <a:t>Other virtual networks.</a:t>
            </a: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Communicate with on-premises resources</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Point-to-Site / Site-to-Site / ExpressRoute</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Route network traffic</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Route Table / Boarder Gateway Protocol (BGP)</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Filter network traffic</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Network Security Group (NSG) / Network Virtual Appliance (NVA)</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Connect virtual networks</a:t>
            </a:r>
            <a:endParaRPr lang="en-US" sz="2000" dirty="0">
              <a:solidFill>
                <a:srgbClr val="171717"/>
              </a:solidFill>
              <a:latin typeface="Segoe UI" panose="020B0502040204020203" pitchFamily="34" charset="0"/>
            </a:endParaRPr>
          </a:p>
          <a:p>
            <a:pPr marL="809010" lvl="1" indent="-342900">
              <a:buFont typeface="Arial" panose="020B0604020202020204" pitchFamily="34" charset="0"/>
              <a:buChar char="•"/>
            </a:pPr>
            <a:r>
              <a:rPr lang="en-US" sz="2000" b="0" dirty="0">
                <a:solidFill>
                  <a:srgbClr val="171717"/>
                </a:solidFill>
                <a:effectLst/>
                <a:latin typeface="Segoe UI" panose="020B0502040204020203" pitchFamily="34" charset="0"/>
              </a:rPr>
              <a:t>Peering</a:t>
            </a:r>
          </a:p>
        </p:txBody>
      </p:sp>
    </p:spTree>
    <p:extLst>
      <p:ext uri="{BB962C8B-B14F-4D97-AF65-F5344CB8AC3E}">
        <p14:creationId xmlns:p14="http://schemas.microsoft.com/office/powerpoint/2010/main" val="1444546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Demo</a:t>
            </a:r>
          </a:p>
        </p:txBody>
      </p:sp>
      <p:sp>
        <p:nvSpPr>
          <p:cNvPr id="7" name="TextBox 6">
            <a:extLst>
              <a:ext uri="{FF2B5EF4-FFF2-40B4-BE49-F238E27FC236}">
                <a16:creationId xmlns:a16="http://schemas.microsoft.com/office/drawing/2014/main" id="{DBE4D716-942D-492E-9648-C46E1E4588AC}"/>
              </a:ext>
            </a:extLst>
          </p:cNvPr>
          <p:cNvSpPr txBox="1"/>
          <p:nvPr/>
        </p:nvSpPr>
        <p:spPr>
          <a:xfrm>
            <a:off x="365918" y="2939296"/>
            <a:ext cx="11704638" cy="1107996"/>
          </a:xfrm>
          <a:prstGeom prst="rect">
            <a:avLst/>
          </a:prstGeom>
          <a:noFill/>
        </p:spPr>
        <p:txBody>
          <a:bodyPr wrap="square">
            <a:spAutoFit/>
          </a:bodyPr>
          <a:lstStyle/>
          <a:p>
            <a:r>
              <a:rPr lang="en-US" sz="6600" b="0" dirty="0">
                <a:solidFill>
                  <a:srgbClr val="171717"/>
                </a:solidFill>
                <a:effectLst/>
                <a:latin typeface="Segoe UI" panose="020B0502040204020203" pitchFamily="34" charset="0"/>
              </a:rPr>
              <a:t>Creating Azure Virtual Network</a:t>
            </a:r>
          </a:p>
        </p:txBody>
      </p:sp>
      <p:pic>
        <p:nvPicPr>
          <p:cNvPr id="2" name="M1-L5-Demo1-Creating Vnet">
            <a:hlinkClick r:id="" action="ppaction://media"/>
            <a:extLst>
              <a:ext uri="{FF2B5EF4-FFF2-40B4-BE49-F238E27FC236}">
                <a16:creationId xmlns:a16="http://schemas.microsoft.com/office/drawing/2014/main" id="{15A50A47-533F-42A6-A5A1-961A91463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436475" cy="6995517"/>
          </a:xfrm>
          <a:prstGeom prst="rect">
            <a:avLst/>
          </a:prstGeom>
        </p:spPr>
      </p:pic>
    </p:spTree>
    <p:extLst>
      <p:ext uri="{BB962C8B-B14F-4D97-AF65-F5344CB8AC3E}">
        <p14:creationId xmlns:p14="http://schemas.microsoft.com/office/powerpoint/2010/main" val="8334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What is Azure VPN Gateway? </a:t>
            </a:r>
          </a:p>
        </p:txBody>
      </p:sp>
      <p:sp>
        <p:nvSpPr>
          <p:cNvPr id="3" name="Text Placeholder 2">
            <a:extLst>
              <a:ext uri="{FF2B5EF4-FFF2-40B4-BE49-F238E27FC236}">
                <a16:creationId xmlns:a16="http://schemas.microsoft.com/office/drawing/2014/main" id="{9354CC92-6D63-4806-91C4-2DF9A427D573}"/>
              </a:ext>
            </a:extLst>
          </p:cNvPr>
          <p:cNvSpPr>
            <a:spLocks noGrp="1"/>
          </p:cNvSpPr>
          <p:nvPr>
            <p:ph type="body" sz="quarter" idx="13"/>
          </p:nvPr>
        </p:nvSpPr>
        <p:spPr>
          <a:xfrm>
            <a:off x="274640" y="1530319"/>
            <a:ext cx="11889564" cy="2329869"/>
          </a:xfrm>
        </p:spPr>
        <p:txBody>
          <a:bodyPr/>
          <a:lstStyle/>
          <a:p>
            <a:pPr marL="342900" indent="-342900">
              <a:buFont typeface="Arial" panose="020B0604020202020204" pitchFamily="34" charset="0"/>
              <a:buChar char="•"/>
            </a:pPr>
            <a:r>
              <a:rPr lang="en-US" sz="2000" dirty="0">
                <a:latin typeface="+mn-lt"/>
              </a:rPr>
              <a:t>VPN: Virtual Private Network.</a:t>
            </a:r>
          </a:p>
          <a:p>
            <a:pPr marL="342900" indent="-342900">
              <a:buFont typeface="Arial" panose="020B0604020202020204" pitchFamily="34" charset="0"/>
              <a:buChar char="•"/>
            </a:pPr>
            <a:r>
              <a:rPr lang="en-US" sz="2000" dirty="0">
                <a:latin typeface="+mn-lt"/>
              </a:rPr>
              <a:t>An encrypted tunnel between two or more trusted networks over untrusted network (internet).</a:t>
            </a:r>
          </a:p>
          <a:p>
            <a:pPr marL="342900" indent="-342900">
              <a:buFont typeface="Arial" panose="020B0604020202020204" pitchFamily="34" charset="0"/>
              <a:buChar char="•"/>
            </a:pPr>
            <a:r>
              <a:rPr lang="en-US" sz="2000" dirty="0">
                <a:latin typeface="+mn-lt"/>
              </a:rPr>
              <a:t>Azure VPN Gateway is a type of virtual network gateway deployed in virtual network to enable the following:</a:t>
            </a:r>
          </a:p>
          <a:p>
            <a:pPr marL="818623" lvl="3" indent="-342900">
              <a:buFont typeface="Wingdings" panose="05000000000000000000" pitchFamily="2" charset="2"/>
              <a:buChar char="§"/>
            </a:pPr>
            <a:r>
              <a:rPr lang="en-US" sz="1800" dirty="0"/>
              <a:t>Connect on-premises datacenters to virtual networks through a site-to-site connection.</a:t>
            </a:r>
          </a:p>
          <a:p>
            <a:pPr marL="818623" lvl="3" indent="-342900">
              <a:buFont typeface="Wingdings" panose="05000000000000000000" pitchFamily="2" charset="2"/>
              <a:buChar char="§"/>
            </a:pPr>
            <a:r>
              <a:rPr lang="en-US" sz="1800" dirty="0"/>
              <a:t>Connect individual devices to virtual networks through a point-to-site connection.</a:t>
            </a:r>
          </a:p>
          <a:p>
            <a:pPr marL="818623" lvl="3" indent="-342900">
              <a:buFont typeface="Wingdings" panose="05000000000000000000" pitchFamily="2" charset="2"/>
              <a:buChar char="§"/>
            </a:pPr>
            <a:r>
              <a:rPr lang="en-US" sz="1800" dirty="0"/>
              <a:t>Connect virtual networks to other virtual networks through a network-to-network connection</a:t>
            </a:r>
            <a:endParaRPr lang="en-US" sz="1800" dirty="0">
              <a:latin typeface="+mn-lt"/>
            </a:endParaRPr>
          </a:p>
        </p:txBody>
      </p:sp>
      <p:pic>
        <p:nvPicPr>
          <p:cNvPr id="1026" name="Picture 2" descr="Visualization of a VPN connection to Azure.">
            <a:extLst>
              <a:ext uri="{FF2B5EF4-FFF2-40B4-BE49-F238E27FC236}">
                <a16:creationId xmlns:a16="http://schemas.microsoft.com/office/drawing/2014/main" id="{AD7D86E8-20BD-4161-864D-324B5DAC8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7" y="3860188"/>
            <a:ext cx="7620000" cy="2193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48676B-71A6-48E9-855A-1757CF53E0C0}"/>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spTree>
    <p:extLst>
      <p:ext uri="{BB962C8B-B14F-4D97-AF65-F5344CB8AC3E}">
        <p14:creationId xmlns:p14="http://schemas.microsoft.com/office/powerpoint/2010/main" val="4217492745"/>
      </p:ext>
    </p:extLst>
  </p:cSld>
  <p:clrMapOvr>
    <a:masterClrMapping/>
  </p:clrMapOvr>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e9d383c8-3e3d-4afe-bad2-e7c666f1c010" Revision="1" Stencil="System.MyShapes" StencilVersion="1.0"/>
</Control>
</file>

<file path=customXml/item10.xml><?xml version="1.0" encoding="utf-8"?>
<Control xmlns="http://schemas.microsoft.com/VisualStudio/2011/storyboarding/control">
  <Id Name="System.Storyboarding.WindowsPhoneIcons.Minus" Revision="1" Stencil="System.Storyboarding.WindowsPhoneIcons" StencilVersion="0.1"/>
</Control>
</file>

<file path=customXml/item11.xml><?xml version="1.0" encoding="utf-8"?>
<Control xmlns="http://schemas.microsoft.com/VisualStudio/2011/storyboarding/control">
  <Id Name="System.Storyboarding.WindowsAppIcons.Zoom" Revision="1" Stencil="System.Storyboarding.WindowsAppIcons" StencilVersion="0.1"/>
</Control>
</file>

<file path=customXml/item12.xml><?xml version="1.0" encoding="utf-8"?>
<Control xmlns="http://schemas.microsoft.com/VisualStudio/2011/storyboarding/control">
  <Id Name="System.Storyboarding.WindowsPhoneIcons.Minus" Revision="1" Stencil="System.Storyboarding.WindowsPhoneIcons" StencilVersion="0.1"/>
</Control>
</file>

<file path=customXml/item13.xml><?xml version="1.0" encoding="utf-8"?>
<Control xmlns="http://schemas.microsoft.com/VisualStudio/2011/storyboarding/control">
  <Id Name="5a8b3174-5e96-4781-9824-45fe10020527" Revision="1" Stencil="System.MyShapes" StencilVersion="1.0"/>
</Control>
</file>

<file path=customXml/item14.xml><?xml version="1.0" encoding="utf-8"?>
<Control xmlns="http://schemas.microsoft.com/VisualStudio/2011/storyboarding/control">
  <Id Name="5937341c-7984-4fd4-bf24-0d1d5d33c133" Revision="1" Stencil="System.MyShapes" StencilVersion="1.0"/>
</Control>
</file>

<file path=customXml/item15.xml><?xml version="1.0" encoding="utf-8"?>
<Control xmlns="http://schemas.microsoft.com/VisualStudio/2011/storyboarding/control">
  <Id Name="System.Storyboarding.Metro.MetroTileMedium" Revision="1" Stencil="System.Storyboarding.Metro" StencilVersion="0.1"/>
</Control>
</file>

<file path=customXml/item16.xml><?xml version="1.0" encoding="utf-8"?>
<Control xmlns="http://schemas.microsoft.com/VisualStudio/2011/storyboarding/control">
  <Id Name="System.Storyboarding.WindowsAppIcons.Zoom" Revision="1" Stencil="System.Storyboarding.WindowsAppIcons" StencilVersion="0.1"/>
</Control>
</file>

<file path=customXml/item17.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18.xml><?xml version="1.0" encoding="utf-8"?>
<Control xmlns="http://schemas.microsoft.com/VisualStudio/2011/storyboarding/control">
  <Id Name="38b88af0-0751-44eb-8b42-d5ddb4671698" Revision="1" Stencil="System.MyShapes" StencilVersion="1.0"/>
</Control>
</file>

<file path=customXml/item19.xml><?xml version="1.0" encoding="utf-8"?>
<Control xmlns="http://schemas.microsoft.com/VisualStudio/2011/storyboarding/control">
  <Id Name="System.Storyboarding.WindowsPhoneIcons.Minus" Revision="1" Stencil="System.Storyboarding.WindowsPhoneIcons" StencilVersion="0.1"/>
</Control>
</file>

<file path=customXml/item2.xml><?xml version="1.0" encoding="utf-8"?>
<Control xmlns="http://schemas.microsoft.com/VisualStudio/2011/storyboarding/control">
  <Id Name="e9d383c8-3e3d-4afe-bad2-e7c666f1c010" Revision="1" Stencil="System.MyShapes" StencilVersion="1.0"/>
</Control>
</file>

<file path=customXml/item20.xml><?xml version="1.0" encoding="utf-8"?>
<Control xmlns="http://schemas.microsoft.com/VisualStudio/2011/storyboarding/control">
  <Id Name="4b899d4c-b1de-4c17-8765-a5b417bf4ebc" Revision="1" Stencil="System.MyShapes" StencilVersion="1.0"/>
</Control>
</file>

<file path=customXml/item21.xml><?xml version="1.0" encoding="utf-8"?>
<Control xmlns="http://schemas.microsoft.com/VisualStudio/2011/storyboarding/control">
  <Id Name="System.Storyboarding.WindowsPhoneIcons.OverflowDots" Revision="1" Stencil="System.Storyboarding.WindowsPhoneIcons" StencilVersion="0.1"/>
</Control>
</file>

<file path=customXml/item22.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23.xml><?xml version="1.0" encoding="utf-8"?>
<Control xmlns="http://schemas.microsoft.com/VisualStudio/2011/storyboarding/control">
  <Id Name="5937341c-7984-4fd4-bf24-0d1d5d33c133" Revision="1" Stencil="System.MyShapes" StencilVersion="1.0"/>
</Control>
</file>

<file path=customXml/item24.xml><?xml version="1.0" encoding="utf-8"?>
<Control xmlns="http://schemas.microsoft.com/VisualStudio/2011/storyboarding/control">
  <Id Name="8053f092-3f2a-4935-a32b-c4b725e8152d" Revision="1" Stencil="System.MyShapes" StencilVersion="1.0"/>
</Control>
</file>

<file path=customXml/item25.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xml><?xml version="1.0" encoding="utf-8"?>
<Control xmlns="http://schemas.microsoft.com/VisualStudio/2011/storyboarding/control">
  <Id Name="1c2fbc2a-c7e9-4dd4-a869-97fb70ae0309" Revision="1" Stencil="85a07843-b809-41ee-b566-325b1850150a" StencilVersion="1.0"/>
</Control>
</file>

<file path=customXml/item27.xml><?xml version="1.0" encoding="utf-8"?>
<Control xmlns="http://schemas.microsoft.com/VisualStudio/2011/storyboarding/control">
  <Id Name="System.Storyboarding.WindowsAppIcons.Settings" Revision="1" Stencil="System.Storyboarding.WindowsAppIcons" StencilVersion="0.1"/>
</Control>
</file>

<file path=customXml/item28.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i:0#.f|membership|nedesai@microsoft.com</DisplayName>
        <AccountId>31976</AccountId>
        <AccountType/>
      </UserInfo>
      <UserInfo>
        <DisplayName>i:0#.f|membership|nideo@microsoft.com</DisplayName>
        <AccountId>6512</AccountId>
        <AccountType/>
      </UserInfo>
      <UserInfo>
        <DisplayName>i:0#.f|membership|achimdet@microsoft.com</DisplayName>
        <AccountId>5140</AccountId>
        <AccountType/>
      </UserInfo>
      <UserInfo>
        <DisplayName>i:0#.f|membership|jorgech@microsoft.com</DisplayName>
        <AccountId>622</AccountId>
        <AccountType/>
      </UserInfo>
      <UserInfo>
        <DisplayName>i:0#.f|membership|davidsb@microsoft.com</DisplayName>
        <AccountId>604</AccountId>
        <AccountType/>
      </UserInfo>
      <UserInfo>
        <DisplayName>i:0#.f|membership|v-anmarv@microsoft.com</DisplayName>
        <AccountId>45</AccountId>
        <AccountType/>
      </UserInfo>
      <UserInfo>
        <DisplayName>i:0#.f|membership|v-danaja@microsoft.com</DisplayName>
        <AccountId>176</AccountId>
        <AccountType/>
      </UserInfo>
      <UserInfo>
        <DisplayName>i:0#.f|membership|v-vicebo@microsoft.com</DisplayName>
        <AccountId>2943</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29.xml><?xml version="1.0" encoding="utf-8"?>
<Control xmlns="http://schemas.microsoft.com/VisualStudio/2011/storyboarding/control">
  <Id Name="38b88af0-0751-44eb-8b42-d5ddb4671698" Revision="1" Stencil="System.MyShapes" StencilVersion="1.0"/>
</Control>
</file>

<file path=customXml/item3.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30.xml><?xml version="1.0" encoding="utf-8"?>
<Control xmlns="http://schemas.microsoft.com/VisualStudio/2011/storyboarding/control">
  <Id Name="System.Storyboarding.WindowsPhoneIcons.Minus" Revision="1" Stencil="System.Storyboarding.WindowsPhoneIcons" StencilVersion="0.1"/>
</Control>
</file>

<file path=customXml/item31.xml><?xml version="1.0" encoding="utf-8"?>
<Control xmlns="http://schemas.microsoft.com/VisualStudio/2011/storyboarding/control">
  <Id Name="1c2fbc2a-c7e9-4dd4-a869-97fb70ae0309" Revision="1" Stencil="85a07843-b809-41ee-b566-325b1850150a" StencilVersion="1.0"/>
</Control>
</file>

<file path=customXml/item32.xml><?xml version="1.0" encoding="utf-8"?>
<Control xmlns="http://schemas.microsoft.com/VisualStudio/2011/storyboarding/control">
  <Id Name="5a8b3174-5e96-4781-9824-45fe10020527" Revision="1" Stencil="System.MyShapes" StencilVersion="1.0"/>
</Control>
</file>

<file path=customXml/item33.xml><?xml version="1.0" encoding="utf-8"?>
<Control xmlns="http://schemas.microsoft.com/VisualStudio/2011/storyboarding/control">
  <Id Name="95030e5e-d43f-4111-a1c2-743a7dbd35b6" Revision="1" Stencil="System.MyShapes" StencilVersion="1.0"/>
</Control>
</file>

<file path=customXml/item34.xml><?xml version="1.0" encoding="utf-8"?>
<Control xmlns="http://schemas.microsoft.com/VisualStudio/2011/storyboarding/control">
  <Id Name="e9d383c8-3e3d-4afe-bad2-e7c666f1c010" Revision="1" Stencil="System.MyShapes" StencilVersion="1.0"/>
</Control>
</file>

<file path=customXml/item35.xml><?xml version="1.0" encoding="utf-8"?>
<Control xmlns="http://schemas.microsoft.com/VisualStudio/2011/storyboarding/control">
  <Id Name="System.Storyboarding.WindowsAppIcons.Settings" Revision="1" Stencil="System.Storyboarding.WindowsAppIcons" StencilVersion="0.1"/>
</Control>
</file>

<file path=customXml/item36.xml><?xml version="1.0" encoding="utf-8"?>
<Control xmlns="http://schemas.microsoft.com/VisualStudio/2011/storyboarding/control">
  <Id Name="8053f092-3f2a-4935-a32b-c4b725e8152d" Revision="1" Stencil="System.MyShapes" StencilVersion="1.0"/>
</Control>
</file>

<file path=customXml/item37.xml><?xml version="1.0" encoding="utf-8"?>
<Control xmlns="http://schemas.microsoft.com/VisualStudio/2011/storyboarding/control">
  <Id Name="4b899d4c-b1de-4c17-8765-a5b417bf4ebc" Revision="1" Stencil="System.MyShapes" StencilVersion="1.0"/>
</Control>
</file>

<file path=customXml/item38.xml><?xml version="1.0" encoding="utf-8"?>
<Control xmlns="http://schemas.microsoft.com/VisualStudio/2011/storyboarding/control">
  <Id Name="System.Storyboarding.WindowsAppIcons.Search" Revision="1" Stencil="System.Storyboarding.WindowsAppIcons" StencilVersion="0.1"/>
</Control>
</file>

<file path=customXml/item39.xml><?xml version="1.0" encoding="utf-8"?>
<Control xmlns="http://schemas.microsoft.com/VisualStudio/2011/storyboarding/control">
  <Id Name="28fb7df8-6c86-43a9-9095-4b847846147c" Revision="1" Stencil="System.MyShapes" StencilVersion="1.0"/>
</Control>
</file>

<file path=customXml/item4.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40.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41.xml><?xml version="1.0" encoding="utf-8"?>
<Control xmlns="http://schemas.microsoft.com/VisualStudio/2011/storyboarding/control">
  <Id Name="System.Storyboarding.WindowsAppIcons.Search" Revision="1" Stencil="System.Storyboarding.WindowsAppIcons" StencilVersion="0.1"/>
</Control>
</file>

<file path=customXml/item42.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43.xml><?xml version="1.0" encoding="utf-8"?>
<Control xmlns="http://schemas.microsoft.com/VisualStudio/2011/storyboarding/control">
  <Id Name="4b899d4c-b1de-4c17-8765-a5b417bf4ebc" Revision="1" Stencil="System.MyShapes" StencilVersion="1.0"/>
</Control>
</file>

<file path=customXml/item44.xml><?xml version="1.0" encoding="utf-8"?>
<Control xmlns="http://schemas.microsoft.com/VisualStudio/2011/storyboarding/control">
  <Id Name="System.Storyboarding.WindowsAppIcons.Search" Revision="1" Stencil="System.Storyboarding.WindowsAppIcons" StencilVersion="0.1"/>
</Control>
</file>

<file path=customXml/item45.xml><?xml version="1.0" encoding="utf-8"?>
<Control xmlns="http://schemas.microsoft.com/VisualStudio/2011/storyboarding/control">
  <Id Name="StorytellingCommon.HandCursor" Revision="1" Stencil="StorytellingCommon" StencilVersion="1.0"/>
</Control>
</file>

<file path=customXml/item46.xml><?xml version="1.0" encoding="utf-8"?>
<Control xmlns="http://schemas.microsoft.com/VisualStudio/2011/storyboarding/control">
  <Id Name="1db4a566-4f2f-4e29-8012-63f4aff780b4" Revision="1" Stencil="09ee8e29-8a48-4e3d-a569-7c1ba11c2e3d" StencilVersion="1.0"/>
</Control>
</file>

<file path=customXml/item47.xml><?xml version="1.0" encoding="utf-8"?>
<Control xmlns="http://schemas.microsoft.com/VisualStudio/2011/storyboarding/control">
  <Id Name="System.Storyboarding.WindowsPhoneIcons.Add" Revision="1" Stencil="System.Storyboarding.WindowsPhoneIcons" StencilVersion="0.1"/>
</Control>
</file>

<file path=customXml/item48.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49.xml><?xml version="1.0" encoding="utf-8"?>
<Control xmlns="http://schemas.microsoft.com/VisualStudio/2011/storyboarding/control">
  <Id Name="System.Storyboarding.WindowsPhoneIcons.OverflowDots" Revision="1" Stencil="System.Storyboarding.WindowsPhoneIcons" StencilVersion="0.1"/>
</Control>
</file>

<file path=customXml/item5.xml><?xml version="1.0" encoding="utf-8"?>
<Control xmlns="http://schemas.microsoft.com/VisualStudio/2011/storyboarding/control">
  <Id Name="5a8b3174-5e96-4781-9824-45fe10020527" Revision="1" Stencil="System.MyShapes" StencilVersion="1.0"/>
</Control>
</file>

<file path=customXml/item50.xml><?xml version="1.0" encoding="utf-8"?>
<Control xmlns="http://schemas.microsoft.com/VisualStudio/2011/storyboarding/control">
  <Id Name="System.Storyboarding.WindowsPhoneIcons.Cancel" Revision="1" Stencil="System.Storyboarding.WindowsPhoneIcons" StencilVersion="0.1"/>
</Control>
</file>

<file path=customXml/item51.xml><?xml version="1.0" encoding="utf-8"?>
<Control xmlns="http://schemas.microsoft.com/VisualStudio/2011/storyboarding/control">
  <Id Name="System.Storyboarding.WindowsPhoneIcons.OverflowDots" Revision="1" Stencil="System.Storyboarding.WindowsPhoneIcons" StencilVersion="0.1"/>
</Control>
</file>

<file path=customXml/item52.xml><?xml version="1.0" encoding="utf-8"?>
<Control xmlns="http://schemas.microsoft.com/VisualStudio/2011/storyboarding/control">
  <Id Name="System.Storyboarding.WindowsPhoneIcons.OverflowDots" Revision="1" Stencil="System.Storyboarding.WindowsPhoneIcons" StencilVersion="0.1"/>
</Control>
</file>

<file path=customXml/item53.xml><?xml version="1.0" encoding="utf-8"?>
<Control xmlns="http://schemas.microsoft.com/VisualStudio/2011/storyboarding/control">
  <Id Name="1c2fbc2a-c7e9-4dd4-a869-97fb70ae0309" Revision="1" Stencil="85a07843-b809-41ee-b566-325b1850150a" StencilVersion="1.0"/>
</Control>
</file>

<file path=customXml/item54.xml><?xml version="1.0" encoding="utf-8"?>
<Control xmlns="http://schemas.microsoft.com/VisualStudio/2011/storyboarding/control">
  <Id Name="System.Storyboarding.WindowsAppIcons.Zoom" Revision="1" Stencil="System.Storyboarding.WindowsAppIcons" StencilVersion="0.1"/>
</Control>
</file>

<file path=customXml/item55.xml><?xml version="1.0" encoding="utf-8"?>
<Control xmlns="http://schemas.microsoft.com/VisualStudio/2011/storyboarding/control">
  <Id Name="System.Storyboarding.WindowsPhoneIcons.Cancel" Revision="1" Stencil="System.Storyboarding.WindowsPhoneIcons" StencilVersion="0.1"/>
</Control>
</file>

<file path=customXml/item56.xml><?xml version="1.0" encoding="utf-8"?>
<Control xmlns="http://schemas.microsoft.com/VisualStudio/2011/storyboarding/control">
  <Id Name="5937341c-7984-4fd4-bf24-0d1d5d33c133" Revision="1" Stencil="System.MyShapes" StencilVersion="1.0"/>
</Control>
</file>

<file path=customXml/item57.xml><?xml version="1.0" encoding="utf-8"?>
<Control xmlns="http://schemas.microsoft.com/VisualStudio/2011/storyboarding/control">
  <Id Name="System.Storyboarding.WindowsPhoneIcons.Cancel" Revision="1" Stencil="System.Storyboarding.WindowsPhoneIcons" StencilVersion="0.1"/>
</Control>
</file>

<file path=customXml/item58.xml><?xml version="1.0" encoding="utf-8"?>
<Control xmlns="http://schemas.microsoft.com/VisualStudio/2011/storyboarding/control">
  <Id Name="System.Storyboarding.WindowsPhoneIcons.OverflowDots" Revision="1" Stencil="System.Storyboarding.WindowsPhoneIcons" StencilVersion="0.1"/>
</Control>
</file>

<file path=customXml/item59.xml><?xml version="1.0" encoding="utf-8"?>
<Control xmlns="http://schemas.microsoft.com/VisualStudio/2011/storyboarding/control">
  <Id Name="4b899d4c-b1de-4c17-8765-a5b417bf4ebc" Revision="1" Stencil="System.MyShapes" StencilVersion="1.0"/>
</Control>
</file>

<file path=customXml/item6.xml><?xml version="1.0" encoding="utf-8"?>
<Control xmlns="http://schemas.microsoft.com/VisualStudio/2011/storyboarding/control">
  <Id Name="System.Storyboarding.WindowsPhoneIcons.Cancel" Revision="1" Stencil="System.Storyboarding.WindowsPhoneIcons" StencilVersion="0.1"/>
</Control>
</file>

<file path=customXml/item60.xml><?xml version="1.0" encoding="utf-8"?>
<Control xmlns="http://schemas.microsoft.com/VisualStudio/2011/storyboarding/control">
  <Id Name="System.Storyboarding.WindowsPhoneIcons.OverflowDots" Revision="1" Stencil="System.Storyboarding.WindowsPhoneIcons" StencilVersion="0.1"/>
</Control>
</file>

<file path=customXml/item61.xml><?xml version="1.0" encoding="utf-8"?>
<Control xmlns="http://schemas.microsoft.com/VisualStudio/2011/storyboarding/control">
  <Id Name="28fb7df8-6c86-43a9-9095-4b847846147c" Revision="1" Stencil="System.MyShapes" StencilVersion="1.0"/>
</Control>
</file>

<file path=customXml/item62.xml><?xml version="1.0" encoding="utf-8"?>
<Control xmlns="http://schemas.microsoft.com/VisualStudio/2011/storyboarding/control">
  <Id Name="System.Storyboarding.WindowsPhoneIcons.Cancel" Revision="1" Stencil="System.Storyboarding.WindowsPhoneIcons" StencilVersion="0.1"/>
</Control>
</file>

<file path=customXml/item63.xml><?xml version="1.0" encoding="utf-8"?>
<Control xmlns="http://schemas.microsoft.com/VisualStudio/2011/storyboarding/control">
  <Id Name="System.Storyboarding.Common.MousePointer" Revision="1" Stencil="System.Storyboarding.Common" StencilVersion="0.1"/>
</Control>
</file>

<file path=customXml/item64.xml><?xml version="1.0" encoding="utf-8"?>
<Control xmlns="http://schemas.microsoft.com/VisualStudio/2011/storyboarding/control">
  <Id Name="95030e5e-d43f-4111-a1c2-743a7dbd35b6" Revision="1" Stencil="System.MyShapes" StencilVersion="1.0"/>
</Control>
</file>

<file path=customXml/item65.xml><?xml version="1.0" encoding="utf-8"?>
<Control xmlns="http://schemas.microsoft.com/VisualStudio/2011/storyboarding/control">
  <Id Name="e9d383c8-3e3d-4afe-bad2-e7c666f1c010" Revision="1" Stencil="System.MyShapes" StencilVersion="1.0"/>
</Control>
</file>

<file path=customXml/item66.xml><?xml version="1.0" encoding="utf-8"?>
<Control xmlns="http://schemas.microsoft.com/VisualStudio/2011/storyboarding/control">
  <Id Name="1c2fbc2a-c7e9-4dd4-a869-97fb70ae0309" Revision="1" Stencil="85a07843-b809-41ee-b566-325b1850150a" StencilVersion="1.0"/>
</Control>
</file>

<file path=customXml/item67.xml><?xml version="1.0" encoding="utf-8"?>
<Control xmlns="http://schemas.microsoft.com/VisualStudio/2011/storyboarding/control">
  <Id Name="6d31312a-e778-4374-9db8-70be111b08c6" Revision="1" Stencil="System.MyShapes" StencilVersion="1.0"/>
</Control>
</file>

<file path=customXml/item68.xml><?xml version="1.0" encoding="utf-8"?>
<Control xmlns="http://schemas.microsoft.com/VisualStudio/2011/storyboarding/control">
  <Id Name="8053f092-3f2a-4935-a32b-c4b725e8152d" Revision="1" Stencil="System.MyShapes" StencilVersion="1.0"/>
</Control>
</file>

<file path=customXml/item69.xml><?xml version="1.0" encoding="utf-8"?>
<Control xmlns="http://schemas.microsoft.com/VisualStudio/2011/storyboarding/control">
  <Id Name="5937341c-7984-4fd4-bf24-0d1d5d33c133" Revision="1" Stencil="System.MyShapes" StencilVersion="1.0"/>
</Control>
</file>

<file path=customXml/item7.xml><?xml version="1.0" encoding="utf-8"?>
<Control xmlns="http://schemas.microsoft.com/VisualStudio/2011/storyboarding/control">
  <Id Name="System.Storyboarding.WindowsPhoneIcons.Cancel" Revision="1" Stencil="System.Storyboarding.WindowsPhoneIcons" StencilVersion="0.1"/>
</Control>
</file>

<file path=customXml/item70.xml><?xml version="1.0" encoding="utf-8"?>
<Control xmlns="http://schemas.microsoft.com/VisualStudio/2011/storyboarding/control">
  <Id Name="8053f092-3f2a-4935-a32b-c4b725e8152d" Revision="1" Stencil="System.MyShapes" StencilVersion="1.0"/>
</Control>
</file>

<file path=customXml/item71.xml><?xml version="1.0" encoding="utf-8"?>
<Control xmlns="http://schemas.microsoft.com/VisualStudio/2011/storyboarding/control">
  <Id Name="77f5da85-bd9c-419d-98a6-7b87a515bee2" Revision="1" Stencil="System.MyShapes" StencilVersion="1.0"/>
</Control>
</file>

<file path=customXml/item72.xml><?xml version="1.0" encoding="utf-8"?>
<Control xmlns="http://schemas.microsoft.com/VisualStudio/2011/storyboarding/control">
  <Id Name="38b88af0-0751-44eb-8b42-d5ddb4671698" Revision="1" Stencil="System.MyShapes" StencilVersion="1.0"/>
</Control>
</file>

<file path=customXml/item73.xml><?xml version="1.0" encoding="utf-8"?>
<Control xmlns="http://schemas.microsoft.com/VisualStudio/2011/storyboarding/control">
  <Id Name="System.Storyboarding.WindowsPhoneIcons.OverflowDots" Revision="1" Stencil="System.Storyboarding.WindowsPhoneIcons" StencilVersion="0.1"/>
</Control>
</file>

<file path=customXml/item74.xml><?xml version="1.0" encoding="utf-8"?>
<Control xmlns="http://schemas.microsoft.com/VisualStudio/2011/storyboarding/control">
  <Id Name="System.Storyboarding.WindowsAppIcons.Zoom" Revision="1" Stencil="System.Storyboarding.WindowsAppIcons" StencilVersion="0.1"/>
</Control>
</file>

<file path=customXml/item75.xml><?xml version="1.0" encoding="utf-8"?>
<Control xmlns="http://schemas.microsoft.com/VisualStudio/2011/storyboarding/control">
  <Id Name="System.Storyboarding.WindowsAppIcons.Copy" Revision="1" Stencil="System.Storyboarding.WindowsAppIcons" StencilVersion="0.1"/>
</Control>
</file>

<file path=customXml/item76.xml><?xml version="1.0" encoding="utf-8"?>
<Control xmlns="http://schemas.microsoft.com/VisualStudio/2011/storyboarding/control">
  <Id Name="System.Storyboarding.WindowsAppIcons.Settings" Revision="1" Stencil="System.Storyboarding.WindowsAppIcons" StencilVersion="0.1"/>
</Control>
</file>

<file path=customXml/item77.xml><?xml version="1.0" encoding="utf-8"?>
<Control xmlns="http://schemas.microsoft.com/VisualStudio/2011/storyboarding/control">
  <Id Name="System.Storyboarding.WindowsAppIcons.Search" Revision="1" Stencil="System.Storyboarding.WindowsAppIcons" StencilVersion="0.1"/>
</Control>
</file>

<file path=customXml/item78.xml><?xml version="1.0" encoding="utf-8"?>
<Control xmlns="http://schemas.microsoft.com/VisualStudio/2011/storyboarding/control">
  <Id Name="System.Storyboarding.WindowsAppIcons.Settings" Revision="1" Stencil="System.Storyboarding.WindowsAppIcons" StencilVersion="0.1"/>
</Control>
</file>

<file path=customXml/item79.xml><?xml version="1.0" encoding="utf-8"?>
<Control xmlns="http://schemas.microsoft.com/VisualStudio/2011/storyboarding/control">
  <Id Name="38b88af0-0751-44eb-8b42-d5ddb4671698" Revision="1" Stencil="System.MyShapes" StencilVersion="1.0"/>
</Control>
</file>

<file path=customXml/item8.xml><?xml version="1.0" encoding="utf-8"?>
<Control xmlns="http://schemas.microsoft.com/VisualStudio/2011/storyboarding/control">
  <Id Name="System.Storyboarding.WindowsPhoneIcons.Cancel" Revision="1" Stencil="System.Storyboarding.WindowsPhoneIcons" StencilVersion="0.1"/>
</Control>
</file>

<file path=customXml/item80.xml><?xml version="1.0" encoding="utf-8"?>
<Control xmlns="http://schemas.microsoft.com/VisualStudio/2011/storyboarding/control">
  <Id Name="95030e5e-d43f-4111-a1c2-743a7dbd35b6" Revision="1" Stencil="System.MyShapes" StencilVersion="1.0"/>
</Control>
</file>

<file path=customXml/item81.xml><?xml version="1.0" encoding="utf-8"?>
<Control xmlns="http://schemas.microsoft.com/VisualStudio/2011/storyboarding/control">
  <Id Name="5a8b3174-5e96-4781-9824-45fe10020527" Revision="1" Stencil="System.MyShapes" StencilVersion="1.0"/>
</Control>
</file>

<file path=customXml/item82.xml><?xml version="1.0" encoding="utf-8"?>
<Control xmlns="http://schemas.microsoft.com/VisualStudio/2011/storyboarding/control">
  <Id Name="95030e5e-d43f-4111-a1c2-743a7dbd35b6" Revision="1" Stencil="System.MyShapes" StencilVersion="1.0"/>
</Control>
</file>

<file path=customXml/item83.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84.xml><?xml version="1.0" encoding="utf-8"?>
<Control xmlns="http://schemas.microsoft.com/VisualStudio/2011/storyboarding/control">
  <Id Name="System.Storyboarding.WindowsPhoneIcons.OverflowDots" Revision="1" Stencil="System.Storyboarding.WindowsPhoneIcons" StencilVersion="0.1"/>
</Control>
</file>

<file path=customXml/item85.xml><?xml version="1.0" encoding="utf-8"?>
<Control xmlns="http://schemas.microsoft.com/VisualStudio/2011/storyboarding/control">
  <Id Name="21ce592b-caf6-43e6-83e0-33717e975a17" Revision="2" Stencil="System.MyShapes" StencilVersion="1.0"/>
</Control>
</file>

<file path=customXml/item86.xml><?xml version="1.0" encoding="utf-8"?>
<?mso-contentType ?>
<FormTemplates xmlns="http://schemas.microsoft.com/sharepoint/v3/contenttype/forms">
  <Display>DocumentLibraryForm</Display>
  <Edit>DocumentLibraryForm</Edit>
  <New>DocumentLibraryForm</New>
</FormTemplates>
</file>

<file path=customXml/item87.xml><?xml version="1.0" encoding="utf-8"?>
<Control xmlns="http://schemas.microsoft.com/VisualStudio/2011/storyboarding/control">
  <Id Name="System.Storyboarding.WindowsPhoneIcons.Add" Revision="1" Stencil="System.Storyboarding.WindowsPhoneIcons" StencilVersion="0.1"/>
</Control>
</file>

<file path=customXml/item88.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9.xml><?xml version="1.0" encoding="utf-8"?>
<Control xmlns="http://schemas.microsoft.com/VisualStudio/2011/storyboarding/control">
  <Id Name="System.Storyboarding.WindowsPhoneIcons.Cancel" Revision="1" Stencil="System.Storyboarding.WindowsPhoneIcons" StencilVersion="0.1"/>
</Control>
</file>

<file path=customXml/item9.xml><?xml version="1.0" encoding="utf-8"?>
<Control xmlns="http://schemas.microsoft.com/VisualStudio/2011/storyboarding/control">
  <Id Name="System.Storyboarding.WindowsAppIcons.Copy" Revision="1" Stencil="System.Storyboarding.WindowsAppIcons" StencilVersion="0.1"/>
</Control>
</file>

<file path=customXml/itemProps1.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10.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11.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12.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13.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14.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15.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16.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17.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18.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19.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2.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20.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21.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22.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23.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24.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25.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6.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27.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28.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documentManagement/types"/>
    <ds:schemaRef ds:uri="b3bc04a5-d503-43b1-b98c-a8cf663329d9"/>
    <ds:schemaRef ds:uri="230E9DF3-BE65-4C73-A93B-D1236EBD677E"/>
    <ds:schemaRef ds:uri="230e9df3-be65-4c73-a93b-d1236ebd677e"/>
    <ds:schemaRef ds:uri="http://www.w3.org/XML/1998/namespace"/>
    <ds:schemaRef ds:uri="http://purl.org/dc/dcmitype/"/>
  </ds:schemaRefs>
</ds:datastoreItem>
</file>

<file path=customXml/itemProps29.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3.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30.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31.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32.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33.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34.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35.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36.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37.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38.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customXml/itemProps39.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4.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customXml/itemProps40.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customXml/itemProps41.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42.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customXml/itemProps43.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44.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45.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46.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47.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48.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49.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5.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customXml/itemProps50.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51.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52.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53.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54.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55.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56.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57.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58.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59.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6.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60.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61.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62.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63.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64.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65.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66.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67.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68.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customXml/itemProps69.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7.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70.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customXml/itemProps71.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72.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73.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74.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75.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76.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77.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customXml/itemProps78.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79.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8.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80.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81.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82.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83.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84.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85.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86.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87.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88.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89.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9.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129734</TotalTime>
  <Words>3196</Words>
  <Application>Microsoft Office PowerPoint</Application>
  <PresentationFormat>Custom</PresentationFormat>
  <Paragraphs>184</Paragraphs>
  <Slides>17</Slides>
  <Notes>16</Notes>
  <HiddenSlides>0</HiddenSlides>
  <MMClips>1</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17</vt:i4>
      </vt:variant>
    </vt:vector>
  </HeadingPairs>
  <TitlesOfParts>
    <vt:vector size="38" baseType="lpstr">
      <vt:lpstr>Arial</vt:lpstr>
      <vt:lpstr>Arial</vt:lpstr>
      <vt:lpstr>Calibri</vt:lpstr>
      <vt:lpstr>Corbel</vt:lpstr>
      <vt:lpstr>Gotham Black</vt:lpstr>
      <vt:lpstr>Segoe UI</vt:lpstr>
      <vt:lpstr>Segoe UI Light</vt:lpstr>
      <vt:lpstr>Segoe UI Semibold</vt:lpstr>
      <vt:lpstr>Segoe UI Semilight</vt:lpstr>
      <vt:lpstr>Symbol</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Module 1: </vt:lpstr>
      <vt:lpstr>Module 1: Lesson 5</vt:lpstr>
      <vt:lpstr>About The Presenter</vt:lpstr>
      <vt:lpstr>Lesson 5: Overview</vt:lpstr>
      <vt:lpstr>Module 1: Lesson 5 </vt:lpstr>
      <vt:lpstr>What is Azure virtual networking?</vt:lpstr>
      <vt:lpstr>Why we need Azure virtual networks?</vt:lpstr>
      <vt:lpstr>Demo</vt:lpstr>
      <vt:lpstr>What is Azure VPN Gateway? </vt:lpstr>
      <vt:lpstr>What is Azure VPN Gateway?</vt:lpstr>
      <vt:lpstr>What is Azure VPN Gateway?</vt:lpstr>
      <vt:lpstr>What is Azure VPN Gateway?</vt:lpstr>
      <vt:lpstr>What is Azure VPN Gateway?</vt:lpstr>
      <vt:lpstr>What is Azure ExpressRoute?</vt:lpstr>
      <vt:lpstr>What is Azure ExpressRoute?</vt:lpstr>
      <vt:lpstr>PowerPoint Presentation</vt:lpstr>
      <vt:lpstr>Summary</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Azure</dc:title>
  <dc:subject>ALM DevOps Continuous Delivery</dc:subject>
  <dc:creator>Mohamed Radwan</dc:creator>
  <cp:keywords/>
  <dc:description/>
  <cp:lastModifiedBy>Mohammed Adel</cp:lastModifiedBy>
  <cp:revision>2497</cp:revision>
  <dcterms:created xsi:type="dcterms:W3CDTF">2014-06-18T20:55:12Z</dcterms:created>
  <dcterms:modified xsi:type="dcterms:W3CDTF">2021-10-21T11:07:41Z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y fmtid="{D5CDD505-2E9C-101B-9397-08002B2CF9AE}" pid="68" name="Tfs.LastKnownPath">
    <vt:lpwstr>https://d.docs.live.net/39831d7bca8bb8da/DevOpsThoughts/Working/Written Content/Azure 900 Course/0-Azure Course Slides/6-Azure Compute Services.pptx</vt:lpwstr>
  </property>
</Properties>
</file>